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aret 1" charset="1" panose="00000000000000000000"/>
      <p:regular r:id="rId10"/>
    </p:embeddedFont>
    <p:embeddedFont>
      <p:font typeface="Garet 1 Bold" charset="1" panose="00000000000000000000"/>
      <p:regular r:id="rId11"/>
    </p:embeddedFont>
    <p:embeddedFont>
      <p:font typeface="Garet 2" charset="1" panose="00000000000000000000"/>
      <p:regular r:id="rId12"/>
    </p:embeddedFont>
    <p:embeddedFont>
      <p:font typeface="Garet 2 Bold" charset="1" panose="00000000000000000000"/>
      <p:regular r:id="rId13"/>
    </p:embeddedFont>
    <p:embeddedFont>
      <p:font typeface="Garet 2 Italics" charset="1" panose="00000000000000000000"/>
      <p:regular r:id="rId14"/>
    </p:embeddedFont>
    <p:embeddedFont>
      <p:font typeface="Garet 2 Bold Italics" charset="1" panose="00000000000000000000"/>
      <p:regular r:id="rId15"/>
    </p:embeddedFont>
    <p:embeddedFont>
      <p:font typeface="Garet ExtraBold" charset="1" panose="00000000000000000000"/>
      <p:regular r:id="rId16"/>
    </p:embeddedFont>
    <p:embeddedFont>
      <p:font typeface="Garet ExtraBold Bold"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gif"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gif"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gif"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gif"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A67B"/>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C5E09E"/>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313071">
            <a:off x="10049757" y="3694841"/>
            <a:ext cx="8013184" cy="5314586"/>
          </a:xfrm>
          <a:prstGeom prst="rect">
            <a:avLst/>
          </a:prstGeom>
        </p:spPr>
      </p:pic>
      <p:grpSp>
        <p:nvGrpSpPr>
          <p:cNvPr name="Group 4" id="4"/>
          <p:cNvGrpSpPr/>
          <p:nvPr/>
        </p:nvGrpSpPr>
        <p:grpSpPr>
          <a:xfrm rot="0">
            <a:off x="-2373340" y="5878288"/>
            <a:ext cx="9433790" cy="1011355"/>
            <a:chOff x="0" y="0"/>
            <a:chExt cx="6160126" cy="660400"/>
          </a:xfrm>
        </p:grpSpPr>
        <p:sp>
          <p:nvSpPr>
            <p:cNvPr name="Freeform 5" id="5"/>
            <p:cNvSpPr/>
            <p:nvPr/>
          </p:nvSpPr>
          <p:spPr>
            <a:xfrm>
              <a:off x="0" y="0"/>
              <a:ext cx="6160126" cy="660400"/>
            </a:xfrm>
            <a:custGeom>
              <a:avLst/>
              <a:gdLst/>
              <a:ahLst/>
              <a:cxnLst/>
              <a:rect r="r" b="b" t="t" l="l"/>
              <a:pathLst>
                <a:path h="660400" w="6160126">
                  <a:moveTo>
                    <a:pt x="6035666" y="660400"/>
                  </a:moveTo>
                  <a:lnTo>
                    <a:pt x="124460" y="660400"/>
                  </a:lnTo>
                  <a:cubicBezTo>
                    <a:pt x="55880" y="660400"/>
                    <a:pt x="0" y="604520"/>
                    <a:pt x="0" y="535940"/>
                  </a:cubicBezTo>
                  <a:lnTo>
                    <a:pt x="0" y="124460"/>
                  </a:lnTo>
                  <a:cubicBezTo>
                    <a:pt x="0" y="55880"/>
                    <a:pt x="55880" y="0"/>
                    <a:pt x="124460" y="0"/>
                  </a:cubicBezTo>
                  <a:lnTo>
                    <a:pt x="6035666" y="0"/>
                  </a:lnTo>
                  <a:cubicBezTo>
                    <a:pt x="6104246" y="0"/>
                    <a:pt x="6160126" y="55880"/>
                    <a:pt x="6160126" y="124460"/>
                  </a:cubicBezTo>
                  <a:lnTo>
                    <a:pt x="6160126" y="535940"/>
                  </a:lnTo>
                  <a:cubicBezTo>
                    <a:pt x="6160126" y="604520"/>
                    <a:pt x="6104246" y="660400"/>
                    <a:pt x="6035666" y="660400"/>
                  </a:cubicBezTo>
                  <a:close/>
                </a:path>
              </a:pathLst>
            </a:custGeom>
            <a:solidFill>
              <a:srgbClr val="FFFFFF"/>
            </a:solidFill>
          </p:spPr>
        </p:sp>
      </p:grpSp>
      <p:sp>
        <p:nvSpPr>
          <p:cNvPr name="TextBox 6" id="6"/>
          <p:cNvSpPr txBox="true"/>
          <p:nvPr/>
        </p:nvSpPr>
        <p:spPr>
          <a:xfrm rot="0">
            <a:off x="0" y="485184"/>
            <a:ext cx="15925902" cy="1984670"/>
          </a:xfrm>
          <a:prstGeom prst="rect">
            <a:avLst/>
          </a:prstGeom>
        </p:spPr>
        <p:txBody>
          <a:bodyPr anchor="t" rtlCol="false" tIns="0" lIns="0" bIns="0" rIns="0">
            <a:spAutoFit/>
          </a:bodyPr>
          <a:lstStyle/>
          <a:p>
            <a:pPr algn="ctr" marL="0" indent="0" lvl="0">
              <a:lnSpc>
                <a:spcPts val="7725"/>
              </a:lnSpc>
              <a:spcBef>
                <a:spcPct val="0"/>
              </a:spcBef>
            </a:pPr>
            <a:r>
              <a:rPr lang="en-US" sz="7023">
                <a:solidFill>
                  <a:srgbClr val="FFFFFF"/>
                </a:solidFill>
                <a:latin typeface="Garet ExtraBold"/>
              </a:rPr>
              <a:t>Geographic Information System (GIS) for Disaster Management</a:t>
            </a:r>
          </a:p>
        </p:txBody>
      </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823441" y="6796160"/>
            <a:ext cx="4274059" cy="3885508"/>
          </a:xfrm>
          <a:prstGeom prst="rect">
            <a:avLst/>
          </a:prstGeom>
        </p:spPr>
      </p:pic>
      <p:sp>
        <p:nvSpPr>
          <p:cNvPr name="TextBox 8" id="8"/>
          <p:cNvSpPr txBox="true"/>
          <p:nvPr/>
        </p:nvSpPr>
        <p:spPr>
          <a:xfrm rot="0">
            <a:off x="344393" y="6098215"/>
            <a:ext cx="6022612" cy="514350"/>
          </a:xfrm>
          <a:prstGeom prst="rect">
            <a:avLst/>
          </a:prstGeom>
        </p:spPr>
        <p:txBody>
          <a:bodyPr anchor="t" rtlCol="false" tIns="0" lIns="0" bIns="0" rIns="0">
            <a:spAutoFit/>
          </a:bodyPr>
          <a:lstStyle/>
          <a:p>
            <a:pPr marL="0" indent="0" lvl="0">
              <a:lnSpc>
                <a:spcPts val="4200"/>
              </a:lnSpc>
              <a:spcBef>
                <a:spcPct val="0"/>
              </a:spcBef>
            </a:pPr>
            <a:r>
              <a:rPr lang="en-US" sz="3000">
                <a:solidFill>
                  <a:srgbClr val="066056"/>
                </a:solidFill>
                <a:latin typeface="Garet 1 Bold"/>
              </a:rPr>
              <a:t>GROUP MEMBERS:</a:t>
            </a:r>
          </a:p>
        </p:txBody>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948272">
            <a:off x="9426237" y="5571941"/>
            <a:ext cx="675450" cy="649660"/>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08340">
            <a:off x="11219859" y="8301777"/>
            <a:ext cx="546635" cy="525763"/>
          </a:xfrm>
          <a:prstGeom prst="rect">
            <a:avLst/>
          </a:prstGeom>
        </p:spPr>
      </p:pic>
      <p:sp>
        <p:nvSpPr>
          <p:cNvPr name="TextBox 11" id="11"/>
          <p:cNvSpPr txBox="true"/>
          <p:nvPr/>
        </p:nvSpPr>
        <p:spPr>
          <a:xfrm rot="0">
            <a:off x="5497691" y="2809050"/>
            <a:ext cx="4725591" cy="978196"/>
          </a:xfrm>
          <a:prstGeom prst="rect">
            <a:avLst/>
          </a:prstGeom>
        </p:spPr>
        <p:txBody>
          <a:bodyPr anchor="t" rtlCol="false" tIns="0" lIns="0" bIns="0" rIns="0">
            <a:spAutoFit/>
          </a:bodyPr>
          <a:lstStyle/>
          <a:p>
            <a:pPr algn="ctr">
              <a:lnSpc>
                <a:spcPts val="3875"/>
              </a:lnSpc>
            </a:pPr>
            <a:r>
              <a:rPr lang="en-US" sz="3523">
                <a:solidFill>
                  <a:srgbClr val="FFFFFF"/>
                </a:solidFill>
                <a:latin typeface="Garet ExtraBold"/>
              </a:rPr>
              <a:t>By</a:t>
            </a:r>
          </a:p>
          <a:p>
            <a:pPr algn="ctr">
              <a:lnSpc>
                <a:spcPts val="3875"/>
              </a:lnSpc>
              <a:spcBef>
                <a:spcPct val="0"/>
              </a:spcBef>
            </a:pPr>
            <a:r>
              <a:rPr lang="en-US" sz="3523">
                <a:solidFill>
                  <a:srgbClr val="FFFFFF"/>
                </a:solidFill>
                <a:latin typeface="Garet ExtraBold"/>
              </a:rPr>
              <a:t>Brian Tomaszewski </a:t>
            </a:r>
          </a:p>
        </p:txBody>
      </p:sp>
      <p:sp>
        <p:nvSpPr>
          <p:cNvPr name="TextBox 12" id="12"/>
          <p:cNvSpPr txBox="true"/>
          <p:nvPr/>
        </p:nvSpPr>
        <p:spPr>
          <a:xfrm rot="0">
            <a:off x="793953" y="7308554"/>
            <a:ext cx="6266498" cy="1949746"/>
          </a:xfrm>
          <a:prstGeom prst="rect">
            <a:avLst/>
          </a:prstGeom>
        </p:spPr>
        <p:txBody>
          <a:bodyPr anchor="t" rtlCol="false" tIns="0" lIns="0" bIns="0" rIns="0">
            <a:spAutoFit/>
          </a:bodyPr>
          <a:lstStyle/>
          <a:p>
            <a:pPr algn="just" marL="760680" indent="-380340" lvl="1">
              <a:lnSpc>
                <a:spcPts val="3875"/>
              </a:lnSpc>
              <a:buFont typeface="Arial"/>
              <a:buChar char="•"/>
            </a:pPr>
            <a:r>
              <a:rPr lang="en-US" sz="3523">
                <a:solidFill>
                  <a:srgbClr val="FFFFFF"/>
                </a:solidFill>
                <a:latin typeface="Garet 2"/>
              </a:rPr>
              <a:t>Ali Khalid</a:t>
            </a:r>
          </a:p>
          <a:p>
            <a:pPr algn="just" marL="760680" indent="-380340" lvl="1">
              <a:lnSpc>
                <a:spcPts val="3875"/>
              </a:lnSpc>
              <a:buFont typeface="Arial"/>
              <a:buChar char="•"/>
            </a:pPr>
            <a:r>
              <a:rPr lang="en-US" sz="3523">
                <a:solidFill>
                  <a:srgbClr val="FFFFFF"/>
                </a:solidFill>
                <a:latin typeface="Garet 2"/>
              </a:rPr>
              <a:t>Arish Mehboob Bhayani</a:t>
            </a:r>
          </a:p>
          <a:p>
            <a:pPr algn="just" marL="760680" indent="-380340" lvl="1">
              <a:lnSpc>
                <a:spcPts val="3875"/>
              </a:lnSpc>
              <a:buFont typeface="Arial"/>
              <a:buChar char="•"/>
            </a:pPr>
            <a:r>
              <a:rPr lang="en-US" sz="3523">
                <a:solidFill>
                  <a:srgbClr val="FFFFFF"/>
                </a:solidFill>
                <a:latin typeface="Garet 2"/>
              </a:rPr>
              <a:t>Shravan Milind Kanchan</a:t>
            </a:r>
          </a:p>
          <a:p>
            <a:pPr algn="just" marL="760680" indent="-380340" lvl="1">
              <a:lnSpc>
                <a:spcPts val="3875"/>
              </a:lnSpc>
              <a:buFont typeface="Arial"/>
              <a:buChar char="•"/>
            </a:pPr>
            <a:r>
              <a:rPr lang="en-US" sz="3523">
                <a:solidFill>
                  <a:srgbClr val="FFFFFF"/>
                </a:solidFill>
                <a:latin typeface="Garet 2"/>
              </a:rPr>
              <a:t>Tejas Parvathappa</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354017" y="500062"/>
            <a:ext cx="17438720" cy="1019175"/>
          </a:xfrm>
          <a:prstGeom prst="rect">
            <a:avLst/>
          </a:prstGeom>
        </p:spPr>
        <p:txBody>
          <a:bodyPr anchor="t" rtlCol="false" tIns="0" lIns="0" bIns="0" rIns="0">
            <a:spAutoFit/>
          </a:bodyPr>
          <a:lstStyle/>
          <a:p>
            <a:pPr marL="0" indent="0" lvl="0">
              <a:lnSpc>
                <a:spcPts val="8040"/>
              </a:lnSpc>
            </a:pPr>
            <a:r>
              <a:rPr lang="en-US" sz="6700" spc="-67">
                <a:solidFill>
                  <a:srgbClr val="066056"/>
                </a:solidFill>
                <a:latin typeface="Garet 1 Bold"/>
              </a:rPr>
              <a:t>GIS BASED DISASTER MODELING TOOLS</a:t>
            </a:r>
          </a:p>
        </p:txBody>
      </p:sp>
      <p:sp>
        <p:nvSpPr>
          <p:cNvPr name="TextBox 3" id="3"/>
          <p:cNvSpPr txBox="true"/>
          <p:nvPr/>
        </p:nvSpPr>
        <p:spPr>
          <a:xfrm rot="0">
            <a:off x="222109" y="2070134"/>
            <a:ext cx="11586214" cy="1543050"/>
          </a:xfrm>
          <a:prstGeom prst="rect">
            <a:avLst/>
          </a:prstGeom>
        </p:spPr>
        <p:txBody>
          <a:bodyPr anchor="t" rtlCol="false" tIns="0" lIns="0" bIns="0" rIns="0">
            <a:spAutoFit/>
          </a:bodyPr>
          <a:lstStyle/>
          <a:p>
            <a:pPr algn="ctr">
              <a:lnSpc>
                <a:spcPts val="4070"/>
              </a:lnSpc>
            </a:pPr>
            <a:r>
              <a:rPr lang="en-US" sz="3392">
                <a:solidFill>
                  <a:srgbClr val="066056"/>
                </a:solidFill>
                <a:latin typeface="Garet 1 Bold"/>
              </a:rPr>
              <a:t>HAZUS</a:t>
            </a:r>
          </a:p>
          <a:p>
            <a:pPr algn="ctr">
              <a:lnSpc>
                <a:spcPts val="4070"/>
              </a:lnSpc>
            </a:pPr>
            <a:r>
              <a:rPr lang="en-US" sz="3392">
                <a:solidFill>
                  <a:srgbClr val="066056"/>
                </a:solidFill>
                <a:latin typeface="Garet 1"/>
              </a:rPr>
              <a:t>Estimating loss from natural hazards, specifically earthquakes, floods, and hurricanes.</a:t>
            </a:r>
          </a:p>
        </p:txBody>
      </p:sp>
      <p:sp>
        <p:nvSpPr>
          <p:cNvPr name="TextBox 4" id="4"/>
          <p:cNvSpPr txBox="true"/>
          <p:nvPr/>
        </p:nvSpPr>
        <p:spPr>
          <a:xfrm rot="0">
            <a:off x="222109" y="4086947"/>
            <a:ext cx="11586214" cy="1733983"/>
          </a:xfrm>
          <a:prstGeom prst="rect">
            <a:avLst/>
          </a:prstGeom>
        </p:spPr>
        <p:txBody>
          <a:bodyPr anchor="t" rtlCol="false" tIns="0" lIns="0" bIns="0" rIns="0">
            <a:spAutoFit/>
          </a:bodyPr>
          <a:lstStyle/>
          <a:p>
            <a:pPr algn="ctr">
              <a:lnSpc>
                <a:spcPts val="3392"/>
              </a:lnSpc>
            </a:pPr>
            <a:r>
              <a:rPr lang="en-US" sz="3392">
                <a:solidFill>
                  <a:srgbClr val="066056"/>
                </a:solidFill>
                <a:latin typeface="Garet 1 Bold"/>
              </a:rPr>
              <a:t>ALOHA</a:t>
            </a:r>
          </a:p>
          <a:p>
            <a:pPr algn="ctr">
              <a:lnSpc>
                <a:spcPts val="3392"/>
              </a:lnSpc>
            </a:pPr>
            <a:r>
              <a:rPr lang="en-US" sz="3392">
                <a:solidFill>
                  <a:srgbClr val="066056"/>
                </a:solidFill>
                <a:latin typeface="Garet 1"/>
              </a:rPr>
              <a:t>Areal Location of Hazardous Atmospheres designed</a:t>
            </a:r>
          </a:p>
          <a:p>
            <a:pPr algn="ctr">
              <a:lnSpc>
                <a:spcPts val="3392"/>
              </a:lnSpc>
            </a:pPr>
            <a:r>
              <a:rPr lang="en-US" sz="3392">
                <a:solidFill>
                  <a:srgbClr val="066056"/>
                </a:solidFill>
                <a:latin typeface="Garet 1"/>
              </a:rPr>
              <a:t>to model the spatial distribution of hazardous gases.</a:t>
            </a:r>
          </a:p>
        </p:txBody>
      </p:sp>
      <p:sp>
        <p:nvSpPr>
          <p:cNvPr name="TextBox 5" id="5"/>
          <p:cNvSpPr txBox="true"/>
          <p:nvPr/>
        </p:nvSpPr>
        <p:spPr>
          <a:xfrm rot="0">
            <a:off x="354017" y="6083535"/>
            <a:ext cx="11586214" cy="3814113"/>
          </a:xfrm>
          <a:prstGeom prst="rect">
            <a:avLst/>
          </a:prstGeom>
        </p:spPr>
        <p:txBody>
          <a:bodyPr anchor="t" rtlCol="false" tIns="0" lIns="0" bIns="0" rIns="0">
            <a:spAutoFit/>
          </a:bodyPr>
          <a:lstStyle/>
          <a:p>
            <a:pPr algn="ctr">
              <a:lnSpc>
                <a:spcPts val="5088"/>
              </a:lnSpc>
            </a:pPr>
            <a:r>
              <a:rPr lang="en-US" sz="3392">
                <a:solidFill>
                  <a:srgbClr val="066056"/>
                </a:solidFill>
                <a:latin typeface="Garet 1 Bold"/>
              </a:rPr>
              <a:t>SUMMIT</a:t>
            </a:r>
          </a:p>
          <a:p>
            <a:pPr algn="ctr">
              <a:lnSpc>
                <a:spcPts val="3392"/>
              </a:lnSpc>
            </a:pPr>
            <a:r>
              <a:rPr lang="en-US" sz="3392">
                <a:solidFill>
                  <a:srgbClr val="066056"/>
                </a:solidFill>
                <a:latin typeface="Garet 1"/>
              </a:rPr>
              <a:t>Standard Unified Modeling, Mapping and Integration Toolkit modeling environment supported by the US Govt “that enables analysts, emergency planners, responders,</a:t>
            </a:r>
          </a:p>
          <a:p>
            <a:pPr algn="ctr">
              <a:lnSpc>
                <a:spcPts val="3392"/>
              </a:lnSpc>
            </a:pPr>
            <a:r>
              <a:rPr lang="en-US" sz="3392">
                <a:solidFill>
                  <a:srgbClr val="066056"/>
                </a:solidFill>
                <a:latin typeface="Garet 1"/>
              </a:rPr>
              <a:t>and decision makers to seamlessly access integrated suites of modeling tools</a:t>
            </a:r>
          </a:p>
          <a:p>
            <a:pPr algn="ctr">
              <a:lnSpc>
                <a:spcPts val="5088"/>
              </a:lnSpc>
            </a:pPr>
          </a:p>
        </p:txBody>
      </p:sp>
    </p:spTree>
  </p:cSld>
  <p:clrMapOvr>
    <a:masterClrMapping/>
  </p:clrMapOvr>
  <p:transition spd="slow">
    <p:cover dir="l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928" y="137422"/>
            <a:ext cx="7759270" cy="581945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139170" y="3818437"/>
            <a:ext cx="9892407" cy="6107486"/>
          </a:xfrm>
          <a:prstGeom prst="rect">
            <a:avLst/>
          </a:prstGeom>
        </p:spPr>
      </p:pic>
    </p:spTree>
  </p:cSld>
  <p:clrMapOvr>
    <a:masterClrMapping/>
  </p:clrMapOvr>
  <p:transition spd="slow">
    <p:cover dir="l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36679" y="180169"/>
            <a:ext cx="14782561" cy="9926662"/>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FE8D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904988" y="3353507"/>
            <a:ext cx="7219074" cy="4692398"/>
          </a:xfrm>
          <a:prstGeom prst="rect">
            <a:avLst/>
          </a:prstGeom>
        </p:spPr>
      </p:pic>
      <p:sp>
        <p:nvSpPr>
          <p:cNvPr name="TextBox 3" id="3"/>
          <p:cNvSpPr txBox="true"/>
          <p:nvPr/>
        </p:nvSpPr>
        <p:spPr>
          <a:xfrm rot="0">
            <a:off x="1028700" y="418094"/>
            <a:ext cx="17438720" cy="2847975"/>
          </a:xfrm>
          <a:prstGeom prst="rect">
            <a:avLst/>
          </a:prstGeom>
        </p:spPr>
        <p:txBody>
          <a:bodyPr anchor="t" rtlCol="false" tIns="0" lIns="0" bIns="0" rIns="0">
            <a:spAutoFit/>
          </a:bodyPr>
          <a:lstStyle/>
          <a:p>
            <a:pPr>
              <a:lnSpc>
                <a:spcPts val="7200"/>
              </a:lnSpc>
            </a:pPr>
            <a:r>
              <a:rPr lang="en-US" sz="6000" spc="-60">
                <a:solidFill>
                  <a:srgbClr val="066056"/>
                </a:solidFill>
                <a:latin typeface="Garet 1 Bold"/>
              </a:rPr>
              <a:t>CARTOGRAPHY, VISUALIZATION </a:t>
            </a:r>
          </a:p>
          <a:p>
            <a:pPr>
              <a:lnSpc>
                <a:spcPts val="7200"/>
              </a:lnSpc>
            </a:pPr>
            <a:r>
              <a:rPr lang="en-US" sz="6000" spc="-60">
                <a:solidFill>
                  <a:srgbClr val="066056"/>
                </a:solidFill>
                <a:latin typeface="Garet 1 Bold"/>
              </a:rPr>
              <a:t>AND MAP PRODUCTION</a:t>
            </a:r>
          </a:p>
          <a:p>
            <a:pPr marL="0" indent="0" lvl="0">
              <a:lnSpc>
                <a:spcPts val="8040"/>
              </a:lnSpc>
            </a:pPr>
          </a:p>
        </p:txBody>
      </p:sp>
      <p:sp>
        <p:nvSpPr>
          <p:cNvPr name="TextBox 4" id="4"/>
          <p:cNvSpPr txBox="true"/>
          <p:nvPr/>
        </p:nvSpPr>
        <p:spPr>
          <a:xfrm rot="0">
            <a:off x="413934" y="2951744"/>
            <a:ext cx="9753335" cy="4981575"/>
          </a:xfrm>
          <a:prstGeom prst="rect">
            <a:avLst/>
          </a:prstGeom>
        </p:spPr>
        <p:txBody>
          <a:bodyPr anchor="t" rtlCol="false" tIns="0" lIns="0" bIns="0" rIns="0">
            <a:spAutoFit/>
          </a:bodyPr>
          <a:lstStyle/>
          <a:p>
            <a:pPr>
              <a:lnSpc>
                <a:spcPts val="3445"/>
              </a:lnSpc>
            </a:pPr>
          </a:p>
          <a:p>
            <a:pPr>
              <a:lnSpc>
                <a:spcPts val="4045"/>
              </a:lnSpc>
            </a:pPr>
            <a:r>
              <a:rPr lang="en-US" sz="3371">
                <a:solidFill>
                  <a:srgbClr val="066056"/>
                </a:solidFill>
                <a:latin typeface="Garet 1"/>
              </a:rPr>
              <a:t>GIS functions are map production and cartography support tools.</a:t>
            </a:r>
          </a:p>
          <a:p>
            <a:pPr>
              <a:lnSpc>
                <a:spcPts val="4045"/>
              </a:lnSpc>
            </a:pPr>
            <a:r>
              <a:rPr lang="en-US" sz="3371">
                <a:solidFill>
                  <a:srgbClr val="066056"/>
                </a:solidFill>
                <a:latin typeface="Garet 1"/>
              </a:rPr>
              <a:t> </a:t>
            </a:r>
          </a:p>
          <a:p>
            <a:pPr algn="l">
              <a:lnSpc>
                <a:spcPts val="4045"/>
              </a:lnSpc>
            </a:pPr>
            <a:r>
              <a:rPr lang="en-US" sz="3371">
                <a:solidFill>
                  <a:srgbClr val="066056"/>
                </a:solidFill>
                <a:latin typeface="Garet 1"/>
              </a:rPr>
              <a:t>Map can be used to represent the final results of a GIS analysis to give to a decision maker or be used to represent different parameters, scenarios, and outcomes from GIS-based modeling to make modeling results easier to understand.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424640" y="389788"/>
            <a:ext cx="17438720" cy="1933575"/>
          </a:xfrm>
          <a:prstGeom prst="rect">
            <a:avLst/>
          </a:prstGeom>
        </p:spPr>
        <p:txBody>
          <a:bodyPr anchor="t" rtlCol="false" tIns="0" lIns="0" bIns="0" rIns="0">
            <a:spAutoFit/>
          </a:bodyPr>
          <a:lstStyle/>
          <a:p>
            <a:pPr algn="ctr">
              <a:lnSpc>
                <a:spcPts val="7200"/>
              </a:lnSpc>
            </a:pPr>
            <a:r>
              <a:rPr lang="en-US" sz="6000" spc="-60">
                <a:solidFill>
                  <a:srgbClr val="066056"/>
                </a:solidFill>
                <a:latin typeface="Garet 1 Bold"/>
              </a:rPr>
              <a:t>GEOCODING</a:t>
            </a:r>
          </a:p>
          <a:p>
            <a:pPr algn="ctr" marL="0" indent="0" lvl="0">
              <a:lnSpc>
                <a:spcPts val="8040"/>
              </a:lnSpc>
            </a:pPr>
          </a:p>
        </p:txBody>
      </p:sp>
      <p:sp>
        <p:nvSpPr>
          <p:cNvPr name="TextBox 3" id="3"/>
          <p:cNvSpPr txBox="true"/>
          <p:nvPr/>
        </p:nvSpPr>
        <p:spPr>
          <a:xfrm rot="0">
            <a:off x="855789" y="2154695"/>
            <a:ext cx="17007571" cy="2476500"/>
          </a:xfrm>
          <a:prstGeom prst="rect">
            <a:avLst/>
          </a:prstGeom>
        </p:spPr>
        <p:txBody>
          <a:bodyPr anchor="t" rtlCol="false" tIns="0" lIns="0" bIns="0" rIns="0">
            <a:spAutoFit/>
          </a:bodyPr>
          <a:lstStyle/>
          <a:p>
            <a:pPr>
              <a:lnSpc>
                <a:spcPts val="5245"/>
              </a:lnSpc>
            </a:pPr>
            <a:r>
              <a:rPr lang="en-US" sz="4371">
                <a:solidFill>
                  <a:srgbClr val="066056"/>
                </a:solidFill>
                <a:latin typeface="Garet 1"/>
              </a:rPr>
              <a:t>Geocoding is the idea of taking text-based input such as a place name or street address </a:t>
            </a:r>
            <a:r>
              <a:rPr lang="en-US" sz="4371">
                <a:solidFill>
                  <a:srgbClr val="066056"/>
                </a:solidFill>
                <a:latin typeface="Garet 1"/>
              </a:rPr>
              <a:t>and converting it to a coordinate representation.</a:t>
            </a:r>
          </a:p>
          <a:p>
            <a:pPr algn="l">
              <a:lnSpc>
                <a:spcPts val="4045"/>
              </a:lnSpc>
            </a:pP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24640" y="5058890"/>
            <a:ext cx="4590548" cy="4114800"/>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889010" y="0"/>
            <a:ext cx="1677981" cy="167798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2046724">
            <a:off x="6724256" y="5556474"/>
            <a:ext cx="3232779" cy="3119632"/>
          </a:xfrm>
          <a:prstGeom prst="rect">
            <a:avLst/>
          </a:prstGeom>
        </p:spPr>
      </p:pic>
      <p:sp>
        <p:nvSpPr>
          <p:cNvPr name="TextBox 7" id="7"/>
          <p:cNvSpPr txBox="true"/>
          <p:nvPr/>
        </p:nvSpPr>
        <p:spPr>
          <a:xfrm rot="0">
            <a:off x="12292414" y="4307663"/>
            <a:ext cx="4727972" cy="580390"/>
          </a:xfrm>
          <a:prstGeom prst="rect">
            <a:avLst/>
          </a:prstGeom>
        </p:spPr>
        <p:txBody>
          <a:bodyPr anchor="t" rtlCol="false" tIns="0" lIns="0" bIns="0" rIns="0">
            <a:spAutoFit/>
          </a:bodyPr>
          <a:lstStyle/>
          <a:p>
            <a:pPr algn="ctr">
              <a:lnSpc>
                <a:spcPts val="4759"/>
              </a:lnSpc>
            </a:pPr>
            <a:r>
              <a:rPr lang="en-US" sz="3399">
                <a:solidFill>
                  <a:srgbClr val="066056"/>
                </a:solidFill>
                <a:latin typeface="Canva Sans"/>
              </a:rPr>
              <a:t>43.0848° N, 77.6715° W</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232000" y="2126493"/>
            <a:ext cx="10682679" cy="7632454"/>
          </a:xfrm>
          <a:prstGeom prst="rect">
            <a:avLst/>
          </a:prstGeom>
        </p:spPr>
        <p:txBody>
          <a:bodyPr anchor="t" rtlCol="false" tIns="0" lIns="0" bIns="0" rIns="0">
            <a:spAutoFit/>
          </a:bodyPr>
          <a:lstStyle/>
          <a:p>
            <a:pPr marL="794223" indent="-397112" lvl="1">
              <a:lnSpc>
                <a:spcPts val="5076"/>
              </a:lnSpc>
              <a:buFont typeface="Arial"/>
              <a:buChar char="•"/>
            </a:pPr>
            <a:r>
              <a:rPr lang="en-US" sz="3678">
                <a:solidFill>
                  <a:srgbClr val="066056"/>
                </a:solidFill>
                <a:latin typeface="Garet 1"/>
              </a:rPr>
              <a:t>GIS is not a miracle technology and its effectiveness depends on the quality of data and the skills of the people using it.</a:t>
            </a:r>
          </a:p>
          <a:p>
            <a:pPr marL="794223" indent="-397112" lvl="1">
              <a:lnSpc>
                <a:spcPts val="5959"/>
              </a:lnSpc>
              <a:buFont typeface="Arial"/>
              <a:buChar char="•"/>
            </a:pPr>
            <a:r>
              <a:rPr lang="en-US" sz="3678">
                <a:solidFill>
                  <a:srgbClr val="066056"/>
                </a:solidFill>
                <a:latin typeface="Garet 1"/>
              </a:rPr>
              <a:t>Over reliance on technology and lack of proper education and training can have negative consequences.</a:t>
            </a:r>
          </a:p>
          <a:p>
            <a:pPr marL="794223" indent="-397112" lvl="1">
              <a:lnSpc>
                <a:spcPts val="5959"/>
              </a:lnSpc>
              <a:buFont typeface="Arial"/>
              <a:buChar char="•"/>
            </a:pPr>
            <a:r>
              <a:rPr lang="en-US" sz="3678">
                <a:solidFill>
                  <a:srgbClr val="066056"/>
                </a:solidFill>
                <a:latin typeface="Garet 1"/>
              </a:rPr>
              <a:t>Acquiring and editing data is the most costly aspect of GIS and is crucial for success in utilizing GIS for disaster management.</a:t>
            </a:r>
          </a:p>
          <a:p>
            <a:pPr algn="l">
              <a:lnSpc>
                <a:spcPts val="3655"/>
              </a:lnSpc>
            </a:pPr>
          </a:p>
        </p:txBody>
      </p:sp>
      <p:pic>
        <p:nvPicPr>
          <p:cNvPr name="Picture 3" id="3"/>
          <p:cNvPicPr>
            <a:picLocks noChangeAspect="true"/>
          </p:cNvPicPr>
          <p:nvPr/>
        </p:nvPicPr>
        <p:blipFill>
          <a:blip r:embed="rId2"/>
          <a:srcRect l="0" t="0" r="0" b="0"/>
          <a:stretch>
            <a:fillRect/>
          </a:stretch>
        </p:blipFill>
        <p:spPr>
          <a:xfrm flipH="false" flipV="false" rot="0">
            <a:off x="13157236" y="104484"/>
            <a:ext cx="1277106" cy="1485006"/>
          </a:xfrm>
          <a:prstGeom prst="rect">
            <a:avLst/>
          </a:prstGeom>
        </p:spPr>
      </p:pic>
      <p:sp>
        <p:nvSpPr>
          <p:cNvPr name="TextBox 4" id="4"/>
          <p:cNvSpPr txBox="true"/>
          <p:nvPr/>
        </p:nvSpPr>
        <p:spPr>
          <a:xfrm rot="0">
            <a:off x="424640" y="389788"/>
            <a:ext cx="17438720" cy="914400"/>
          </a:xfrm>
          <a:prstGeom prst="rect">
            <a:avLst/>
          </a:prstGeom>
        </p:spPr>
        <p:txBody>
          <a:bodyPr anchor="t" rtlCol="false" tIns="0" lIns="0" bIns="0" rIns="0">
            <a:spAutoFit/>
          </a:bodyPr>
          <a:lstStyle/>
          <a:p>
            <a:pPr algn="ctr" marL="0" indent="0" lvl="0">
              <a:lnSpc>
                <a:spcPts val="7200"/>
              </a:lnSpc>
            </a:pPr>
            <a:r>
              <a:rPr lang="en-US" sz="6000" spc="-60">
                <a:solidFill>
                  <a:srgbClr val="066056"/>
                </a:solidFill>
                <a:latin typeface="Garet 1 Bold"/>
              </a:rPr>
              <a:t>LIMITATIONS OF GIS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708201" y="2592022"/>
            <a:ext cx="5019454" cy="5102957"/>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424640" y="2419667"/>
            <a:ext cx="10734863" cy="5902753"/>
          </a:xfrm>
          <a:prstGeom prst="rect">
            <a:avLst/>
          </a:prstGeom>
        </p:spPr>
        <p:txBody>
          <a:bodyPr anchor="t" rtlCol="false" tIns="0" lIns="0" bIns="0" rIns="0">
            <a:spAutoFit/>
          </a:bodyPr>
          <a:lstStyle/>
          <a:p>
            <a:pPr>
              <a:lnSpc>
                <a:spcPts val="4696"/>
              </a:lnSpc>
            </a:pPr>
            <a:r>
              <a:rPr lang="en-US" sz="3354">
                <a:solidFill>
                  <a:srgbClr val="066056"/>
                </a:solidFill>
                <a:latin typeface="Canva Sans"/>
              </a:rPr>
              <a:t>A GIS data model can be thought of as a way in which geographic-scale features or</a:t>
            </a:r>
          </a:p>
          <a:p>
            <a:pPr>
              <a:lnSpc>
                <a:spcPts val="4696"/>
              </a:lnSpc>
            </a:pPr>
            <a:r>
              <a:rPr lang="en-US" sz="3354">
                <a:solidFill>
                  <a:srgbClr val="066056"/>
                </a:solidFill>
                <a:latin typeface="Canva Sans"/>
              </a:rPr>
              <a:t>phenomena are represented in a digital manner.</a:t>
            </a:r>
          </a:p>
          <a:p>
            <a:pPr>
              <a:lnSpc>
                <a:spcPts val="4696"/>
              </a:lnSpc>
            </a:pPr>
          </a:p>
          <a:p>
            <a:pPr>
              <a:lnSpc>
                <a:spcPts val="4696"/>
              </a:lnSpc>
            </a:pPr>
            <a:r>
              <a:rPr lang="en-US" sz="3354">
                <a:solidFill>
                  <a:srgbClr val="066056"/>
                </a:solidFill>
                <a:latin typeface="Canva Sans"/>
              </a:rPr>
              <a:t>Reducing geographic reality to 1s and 0s is problematic, and many of the nuances, subtleties, and idiosyncrasies are lost in digital representations—a problem that really has existed since the beginning of mapping.</a:t>
            </a:r>
          </a:p>
          <a:p>
            <a:pPr algn="ctr">
              <a:lnSpc>
                <a:spcPts val="4696"/>
              </a:lnSpc>
            </a:pPr>
          </a:p>
        </p:txBody>
      </p:sp>
      <p:sp>
        <p:nvSpPr>
          <p:cNvPr name="TextBox 3" id="3"/>
          <p:cNvSpPr txBox="true"/>
          <p:nvPr/>
        </p:nvSpPr>
        <p:spPr>
          <a:xfrm rot="0">
            <a:off x="424640" y="389788"/>
            <a:ext cx="17438720" cy="914400"/>
          </a:xfrm>
          <a:prstGeom prst="rect">
            <a:avLst/>
          </a:prstGeom>
        </p:spPr>
        <p:txBody>
          <a:bodyPr anchor="t" rtlCol="false" tIns="0" lIns="0" bIns="0" rIns="0">
            <a:spAutoFit/>
          </a:bodyPr>
          <a:lstStyle/>
          <a:p>
            <a:pPr algn="ctr" marL="0" indent="0" lvl="0">
              <a:lnSpc>
                <a:spcPts val="7200"/>
              </a:lnSpc>
            </a:pPr>
            <a:r>
              <a:rPr lang="en-US" sz="6000" spc="-60">
                <a:solidFill>
                  <a:srgbClr val="066056"/>
                </a:solidFill>
                <a:latin typeface="Garet 1 Bold"/>
              </a:rPr>
              <a:t>UNDERSTANDING GIS DATA MODELS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424640" y="1574664"/>
            <a:ext cx="12226018" cy="8381365"/>
          </a:xfrm>
          <a:prstGeom prst="rect">
            <a:avLst/>
          </a:prstGeom>
        </p:spPr>
        <p:txBody>
          <a:bodyPr anchor="t" rtlCol="false" tIns="0" lIns="0" bIns="0" rIns="0">
            <a:spAutoFit/>
          </a:bodyPr>
          <a:lstStyle/>
          <a:p>
            <a:pPr>
              <a:lnSpc>
                <a:spcPts val="4759"/>
              </a:lnSpc>
            </a:pPr>
            <a:r>
              <a:rPr lang="en-US" sz="3399">
                <a:solidFill>
                  <a:srgbClr val="066056"/>
                </a:solidFill>
                <a:latin typeface="Canva Sans"/>
              </a:rPr>
              <a:t>The vector GIS data models represent geographic features as discrete, vertex-based shapes.</a:t>
            </a:r>
          </a:p>
          <a:p>
            <a:pPr>
              <a:lnSpc>
                <a:spcPts val="4759"/>
              </a:lnSpc>
            </a:pPr>
          </a:p>
          <a:p>
            <a:pPr>
              <a:lnSpc>
                <a:spcPts val="4759"/>
              </a:lnSpc>
            </a:pPr>
            <a:r>
              <a:rPr lang="en-US" sz="3399">
                <a:solidFill>
                  <a:srgbClr val="066056"/>
                </a:solidFill>
                <a:latin typeface="Canva Sans"/>
              </a:rPr>
              <a:t>Each vertex in a vector shape is referenced to a specific x,y Cartesian or geographic coordinate</a:t>
            </a:r>
          </a:p>
          <a:p>
            <a:pPr>
              <a:lnSpc>
                <a:spcPts val="4759"/>
              </a:lnSpc>
            </a:pPr>
            <a:r>
              <a:rPr lang="en-US" sz="3399">
                <a:solidFill>
                  <a:srgbClr val="066056"/>
                </a:solidFill>
                <a:latin typeface="Canva Sans"/>
              </a:rPr>
              <a:t>location</a:t>
            </a:r>
          </a:p>
          <a:p>
            <a:pPr>
              <a:lnSpc>
                <a:spcPts val="4759"/>
              </a:lnSpc>
            </a:pPr>
          </a:p>
          <a:p>
            <a:pPr>
              <a:lnSpc>
                <a:spcPts val="4759"/>
              </a:lnSpc>
            </a:pPr>
            <a:r>
              <a:rPr lang="en-US" sz="3399">
                <a:solidFill>
                  <a:srgbClr val="066056"/>
                </a:solidFill>
                <a:latin typeface="Canva Sans"/>
              </a:rPr>
              <a:t>An important aspect of vector-based GIS datasets from a technical perspective is that for any given geographic feature stored in a vector dataset, non spatial attribute data can be stored along with the data that describes the vertices of the point, line, or polygon shape itself.</a:t>
            </a:r>
          </a:p>
          <a:p>
            <a:pPr>
              <a:lnSpc>
                <a:spcPts val="4759"/>
              </a:lnSpc>
            </a:pPr>
          </a:p>
          <a:p>
            <a:pPr algn="ctr">
              <a:lnSpc>
                <a:spcPts val="4759"/>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147661" y="7798110"/>
            <a:ext cx="4652097" cy="119262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084059" y="2817896"/>
            <a:ext cx="4779301" cy="122523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417890" y="5069802"/>
            <a:ext cx="4111639" cy="1457763"/>
          </a:xfrm>
          <a:prstGeom prst="rect">
            <a:avLst/>
          </a:prstGeom>
        </p:spPr>
      </p:pic>
      <p:sp>
        <p:nvSpPr>
          <p:cNvPr name="TextBox 6" id="6"/>
          <p:cNvSpPr txBox="true"/>
          <p:nvPr/>
        </p:nvSpPr>
        <p:spPr>
          <a:xfrm rot="0">
            <a:off x="424640" y="389788"/>
            <a:ext cx="17438720" cy="914400"/>
          </a:xfrm>
          <a:prstGeom prst="rect">
            <a:avLst/>
          </a:prstGeom>
        </p:spPr>
        <p:txBody>
          <a:bodyPr anchor="t" rtlCol="false" tIns="0" lIns="0" bIns="0" rIns="0">
            <a:spAutoFit/>
          </a:bodyPr>
          <a:lstStyle/>
          <a:p>
            <a:pPr algn="ctr" marL="0" indent="0" lvl="0">
              <a:lnSpc>
                <a:spcPts val="7200"/>
              </a:lnSpc>
            </a:pPr>
            <a:r>
              <a:rPr lang="en-US" sz="6000" spc="-60">
                <a:solidFill>
                  <a:srgbClr val="066056"/>
                </a:solidFill>
                <a:latin typeface="Garet 1 Bold"/>
              </a:rPr>
              <a:t>VECTOR MODEL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836742" y="1890600"/>
            <a:ext cx="4779301" cy="122523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966729" y="3637645"/>
            <a:ext cx="4584483" cy="1908812"/>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258640" y="5925388"/>
            <a:ext cx="4000660" cy="1476607"/>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2361359" y="7882417"/>
            <a:ext cx="5787849" cy="1820541"/>
          </a:xfrm>
          <a:prstGeom prst="rect">
            <a:avLst/>
          </a:prstGeom>
        </p:spPr>
      </p:pic>
      <p:sp>
        <p:nvSpPr>
          <p:cNvPr name="TextBox 6" id="6"/>
          <p:cNvSpPr txBox="true"/>
          <p:nvPr/>
        </p:nvSpPr>
        <p:spPr>
          <a:xfrm rot="0">
            <a:off x="424640" y="1956074"/>
            <a:ext cx="10184946" cy="8981440"/>
          </a:xfrm>
          <a:prstGeom prst="rect">
            <a:avLst/>
          </a:prstGeom>
        </p:spPr>
        <p:txBody>
          <a:bodyPr anchor="t" rtlCol="false" tIns="0" lIns="0" bIns="0" rIns="0">
            <a:spAutoFit/>
          </a:bodyPr>
          <a:lstStyle/>
          <a:p>
            <a:pPr>
              <a:lnSpc>
                <a:spcPts val="4759"/>
              </a:lnSpc>
            </a:pPr>
            <a:r>
              <a:rPr lang="en-US" sz="3399">
                <a:solidFill>
                  <a:srgbClr val="066056"/>
                </a:solidFill>
                <a:latin typeface="Canva Sans"/>
              </a:rPr>
              <a:t>The raster GIS data model represents geographic features and phenomena as a grid of individual</a:t>
            </a:r>
          </a:p>
          <a:p>
            <a:pPr>
              <a:lnSpc>
                <a:spcPts val="4759"/>
              </a:lnSpc>
            </a:pPr>
            <a:r>
              <a:rPr lang="en-US" sz="3399">
                <a:solidFill>
                  <a:srgbClr val="066056"/>
                </a:solidFill>
                <a:latin typeface="Canva Sans"/>
              </a:rPr>
              <a:t>cells.</a:t>
            </a:r>
          </a:p>
          <a:p>
            <a:pPr>
              <a:lnSpc>
                <a:spcPts val="4759"/>
              </a:lnSpc>
            </a:pPr>
          </a:p>
          <a:p>
            <a:pPr>
              <a:lnSpc>
                <a:spcPts val="4759"/>
              </a:lnSpc>
            </a:pPr>
            <a:r>
              <a:rPr lang="en-US" sz="3399">
                <a:solidFill>
                  <a:srgbClr val="066056"/>
                </a:solidFill>
                <a:latin typeface="Canva Sans"/>
              </a:rPr>
              <a:t>Raster is typically used for modeling geographic entities that are continuous in nature and have no discreet boundaries or edges</a:t>
            </a:r>
          </a:p>
          <a:p>
            <a:pPr>
              <a:lnSpc>
                <a:spcPts val="4759"/>
              </a:lnSpc>
            </a:pPr>
          </a:p>
          <a:p>
            <a:pPr>
              <a:lnSpc>
                <a:spcPts val="4759"/>
              </a:lnSpc>
            </a:pPr>
            <a:r>
              <a:rPr lang="en-US" sz="3399">
                <a:solidFill>
                  <a:srgbClr val="066056"/>
                </a:solidFill>
                <a:latin typeface="Canva Sans"/>
              </a:rPr>
              <a:t>An important concept with raster data is spatial resolution. </a:t>
            </a:r>
            <a:r>
              <a:rPr lang="en-US" sz="3399">
                <a:solidFill>
                  <a:srgbClr val="066056"/>
                </a:solidFill>
                <a:latin typeface="Canva Sans Bold"/>
              </a:rPr>
              <a:t>Spatial resolution</a:t>
            </a:r>
            <a:r>
              <a:rPr lang="en-US" sz="3399">
                <a:solidFill>
                  <a:srgbClr val="066056"/>
                </a:solidFill>
                <a:latin typeface="Canva Sans"/>
              </a:rPr>
              <a:t> is fineness of</a:t>
            </a:r>
          </a:p>
          <a:p>
            <a:pPr>
              <a:lnSpc>
                <a:spcPts val="4759"/>
              </a:lnSpc>
            </a:pPr>
            <a:r>
              <a:rPr lang="en-US" sz="3399">
                <a:solidFill>
                  <a:srgbClr val="066056"/>
                </a:solidFill>
                <a:latin typeface="Canva Sans"/>
              </a:rPr>
              <a:t>detail of a raster dataset and is based on the size of each cell within the grid.</a:t>
            </a:r>
          </a:p>
          <a:p>
            <a:pPr>
              <a:lnSpc>
                <a:spcPts val="4759"/>
              </a:lnSpc>
            </a:pPr>
          </a:p>
          <a:p>
            <a:pPr>
              <a:lnSpc>
                <a:spcPts val="4759"/>
              </a:lnSpc>
            </a:pPr>
          </a:p>
          <a:p>
            <a:pPr algn="ctr">
              <a:lnSpc>
                <a:spcPts val="4759"/>
              </a:lnSpc>
            </a:pPr>
          </a:p>
        </p:txBody>
      </p:sp>
      <p:sp>
        <p:nvSpPr>
          <p:cNvPr name="TextBox 7" id="7"/>
          <p:cNvSpPr txBox="true"/>
          <p:nvPr/>
        </p:nvSpPr>
        <p:spPr>
          <a:xfrm rot="0">
            <a:off x="424640" y="389788"/>
            <a:ext cx="17438720" cy="914400"/>
          </a:xfrm>
          <a:prstGeom prst="rect">
            <a:avLst/>
          </a:prstGeom>
        </p:spPr>
        <p:txBody>
          <a:bodyPr anchor="t" rtlCol="false" tIns="0" lIns="0" bIns="0" rIns="0">
            <a:spAutoFit/>
          </a:bodyPr>
          <a:lstStyle/>
          <a:p>
            <a:pPr algn="ctr" marL="0" indent="0" lvl="0">
              <a:lnSpc>
                <a:spcPts val="7200"/>
              </a:lnSpc>
            </a:pPr>
            <a:r>
              <a:rPr lang="en-US" sz="6000" spc="-60">
                <a:solidFill>
                  <a:srgbClr val="066056"/>
                </a:solidFill>
                <a:latin typeface="Garet 1 Bold"/>
              </a:rPr>
              <a:t>RASTER MODEL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599853" y="389788"/>
            <a:ext cx="886137" cy="91440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1784678" y="2316802"/>
            <a:ext cx="6212522" cy="5653395"/>
          </a:xfrm>
          <a:prstGeom prst="rect">
            <a:avLst/>
          </a:prstGeom>
        </p:spPr>
      </p:pic>
      <p:sp>
        <p:nvSpPr>
          <p:cNvPr name="TextBox 4" id="4"/>
          <p:cNvSpPr txBox="true"/>
          <p:nvPr/>
        </p:nvSpPr>
        <p:spPr>
          <a:xfrm rot="0">
            <a:off x="252320" y="1557999"/>
            <a:ext cx="10876411" cy="7315518"/>
          </a:xfrm>
          <a:prstGeom prst="rect">
            <a:avLst/>
          </a:prstGeom>
        </p:spPr>
        <p:txBody>
          <a:bodyPr anchor="t" rtlCol="false" tIns="0" lIns="0" bIns="0" rIns="0">
            <a:spAutoFit/>
          </a:bodyPr>
          <a:lstStyle/>
          <a:p>
            <a:pPr>
              <a:lnSpc>
                <a:spcPts val="4182"/>
              </a:lnSpc>
            </a:pPr>
          </a:p>
          <a:p>
            <a:pPr algn="ctr">
              <a:lnSpc>
                <a:spcPts val="4182"/>
              </a:lnSpc>
            </a:pPr>
            <a:r>
              <a:rPr lang="en-US" sz="2987">
                <a:solidFill>
                  <a:srgbClr val="066056"/>
                </a:solidFill>
                <a:latin typeface="Canva Sans Bold"/>
              </a:rPr>
              <a:t>Metadata is data about data.</a:t>
            </a:r>
          </a:p>
          <a:p>
            <a:pPr>
              <a:lnSpc>
                <a:spcPts val="4182"/>
              </a:lnSpc>
            </a:pPr>
          </a:p>
          <a:p>
            <a:pPr>
              <a:lnSpc>
                <a:spcPts val="4182"/>
              </a:lnSpc>
            </a:pPr>
            <a:r>
              <a:rPr lang="en-US" sz="2987">
                <a:solidFill>
                  <a:srgbClr val="066056"/>
                </a:solidFill>
                <a:latin typeface="Canva Sans"/>
              </a:rPr>
              <a:t>It can be different for Vector and Raster data sets.</a:t>
            </a:r>
          </a:p>
          <a:p>
            <a:pPr>
              <a:lnSpc>
                <a:spcPts val="4182"/>
              </a:lnSpc>
            </a:pPr>
          </a:p>
          <a:p>
            <a:pPr>
              <a:lnSpc>
                <a:spcPts val="4182"/>
              </a:lnSpc>
            </a:pPr>
            <a:r>
              <a:rPr lang="en-US" sz="2987">
                <a:solidFill>
                  <a:srgbClr val="066056"/>
                </a:solidFill>
                <a:latin typeface="Canva Sans"/>
              </a:rPr>
              <a:t>The structure and physical storage of GIS</a:t>
            </a:r>
          </a:p>
          <a:p>
            <a:pPr>
              <a:lnSpc>
                <a:spcPts val="4182"/>
              </a:lnSpc>
            </a:pPr>
            <a:r>
              <a:rPr lang="en-US" sz="2987">
                <a:solidFill>
                  <a:srgbClr val="066056"/>
                </a:solidFill>
                <a:latin typeface="Canva Sans"/>
              </a:rPr>
              <a:t>metadata is as varied as GIS data itself.</a:t>
            </a:r>
          </a:p>
          <a:p>
            <a:pPr>
              <a:lnSpc>
                <a:spcPts val="4182"/>
              </a:lnSpc>
            </a:pPr>
          </a:p>
          <a:p>
            <a:pPr>
              <a:lnSpc>
                <a:spcPts val="4182"/>
              </a:lnSpc>
            </a:pPr>
            <a:r>
              <a:rPr lang="en-US" sz="2987">
                <a:solidFill>
                  <a:srgbClr val="066056"/>
                </a:solidFill>
                <a:latin typeface="Canva Sans"/>
              </a:rPr>
              <a:t>Metadata plays a particularly important role in GIS for disaster management.This importance is due to the fact that metadata is critical to coordination and collaboration activities.</a:t>
            </a:r>
          </a:p>
          <a:p>
            <a:pPr>
              <a:lnSpc>
                <a:spcPts val="4182"/>
              </a:lnSpc>
            </a:pPr>
          </a:p>
          <a:p>
            <a:pPr algn="ctr">
              <a:lnSpc>
                <a:spcPts val="4182"/>
              </a:lnSpc>
            </a:pPr>
          </a:p>
        </p:txBody>
      </p:sp>
      <p:sp>
        <p:nvSpPr>
          <p:cNvPr name="TextBox 5" id="5"/>
          <p:cNvSpPr txBox="true"/>
          <p:nvPr/>
        </p:nvSpPr>
        <p:spPr>
          <a:xfrm rot="0">
            <a:off x="558480" y="389788"/>
            <a:ext cx="17438720" cy="914400"/>
          </a:xfrm>
          <a:prstGeom prst="rect">
            <a:avLst/>
          </a:prstGeom>
        </p:spPr>
        <p:txBody>
          <a:bodyPr anchor="t" rtlCol="false" tIns="0" lIns="0" bIns="0" rIns="0">
            <a:spAutoFit/>
          </a:bodyPr>
          <a:lstStyle/>
          <a:p>
            <a:pPr algn="ctr" marL="0" indent="0" lvl="0">
              <a:lnSpc>
                <a:spcPts val="7200"/>
              </a:lnSpc>
            </a:pPr>
            <a:r>
              <a:rPr lang="en-US" sz="6000" spc="-60">
                <a:solidFill>
                  <a:srgbClr val="066056"/>
                </a:solidFill>
                <a:latin typeface="Garet 1 Bold"/>
              </a:rPr>
              <a:t>GIS METADATA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1402" t="0" r="0" b="53966"/>
          <a:stretch>
            <a:fillRect/>
          </a:stretch>
        </p:blipFill>
        <p:spPr>
          <a:xfrm flipH="true" flipV="false" rot="0">
            <a:off x="13237504" y="3229952"/>
            <a:ext cx="5945332" cy="7451716"/>
          </a:xfrm>
          <a:prstGeom prst="rect">
            <a:avLst/>
          </a:prstGeom>
        </p:spPr>
      </p:pic>
      <p:sp>
        <p:nvSpPr>
          <p:cNvPr name="TextBox 5" id="5"/>
          <p:cNvSpPr txBox="true"/>
          <p:nvPr/>
        </p:nvSpPr>
        <p:spPr>
          <a:xfrm rot="0">
            <a:off x="1028700" y="3153752"/>
            <a:ext cx="11970708" cy="1754506"/>
          </a:xfrm>
          <a:prstGeom prst="rect">
            <a:avLst/>
          </a:prstGeom>
        </p:spPr>
        <p:txBody>
          <a:bodyPr anchor="t" rtlCol="false" tIns="0" lIns="0" bIns="0" rIns="0">
            <a:spAutoFit/>
          </a:bodyPr>
          <a:lstStyle/>
          <a:p>
            <a:pPr marL="690874" indent="-345437" lvl="1">
              <a:lnSpc>
                <a:spcPts val="4799"/>
              </a:lnSpc>
              <a:buFont typeface="Arial"/>
              <a:buChar char="•"/>
            </a:pPr>
            <a:r>
              <a:rPr lang="en-US" sz="3199">
                <a:solidFill>
                  <a:srgbClr val="066056"/>
                </a:solidFill>
                <a:latin typeface="Garet 1 Bold"/>
              </a:rPr>
              <a:t>Information System</a:t>
            </a:r>
            <a:r>
              <a:rPr lang="en-US" sz="3199">
                <a:solidFill>
                  <a:srgbClr val="066056"/>
                </a:solidFill>
                <a:latin typeface="Garet 1"/>
              </a:rPr>
              <a:t> </a:t>
            </a:r>
          </a:p>
          <a:p>
            <a:pPr marL="1381748" indent="-460583" lvl="2">
              <a:lnSpc>
                <a:spcPts val="4799"/>
              </a:lnSpc>
              <a:buFont typeface="Arial"/>
              <a:buChar char="⚬"/>
            </a:pPr>
            <a:r>
              <a:rPr lang="en-US" sz="3199">
                <a:solidFill>
                  <a:srgbClr val="066056"/>
                </a:solidFill>
                <a:latin typeface="Garet 1"/>
              </a:rPr>
              <a:t>Hardware, Software, telecommunication network</a:t>
            </a:r>
          </a:p>
          <a:p>
            <a:pPr algn="l" marL="1381748" indent="-460583" lvl="2">
              <a:lnSpc>
                <a:spcPts val="4799"/>
              </a:lnSpc>
              <a:buFont typeface="Arial"/>
              <a:buChar char="⚬"/>
            </a:pPr>
            <a:r>
              <a:rPr lang="en-US" sz="3199">
                <a:solidFill>
                  <a:srgbClr val="066056"/>
                </a:solidFill>
                <a:latin typeface="Garet 1"/>
              </a:rPr>
              <a:t>collect, create, and distribute useful data</a:t>
            </a:r>
          </a:p>
        </p:txBody>
      </p:sp>
      <p:sp>
        <p:nvSpPr>
          <p:cNvPr name="TextBox 6" id="6"/>
          <p:cNvSpPr txBox="true"/>
          <p:nvPr/>
        </p:nvSpPr>
        <p:spPr>
          <a:xfrm rot="0">
            <a:off x="1028700" y="901916"/>
            <a:ext cx="12759152"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WHAT IS GIS?</a:t>
            </a:r>
          </a:p>
        </p:txBody>
      </p:sp>
      <p:sp>
        <p:nvSpPr>
          <p:cNvPr name="TextBox 7" id="7"/>
          <p:cNvSpPr txBox="true"/>
          <p:nvPr/>
        </p:nvSpPr>
        <p:spPr>
          <a:xfrm rot="0">
            <a:off x="1028700" y="5334976"/>
            <a:ext cx="13340749" cy="4154806"/>
          </a:xfrm>
          <a:prstGeom prst="rect">
            <a:avLst/>
          </a:prstGeom>
        </p:spPr>
        <p:txBody>
          <a:bodyPr anchor="t" rtlCol="false" tIns="0" lIns="0" bIns="0" rIns="0">
            <a:spAutoFit/>
          </a:bodyPr>
          <a:lstStyle/>
          <a:p>
            <a:pPr marL="690874" indent="-345437" lvl="1">
              <a:lnSpc>
                <a:spcPts val="4799"/>
              </a:lnSpc>
              <a:buFont typeface="Arial"/>
              <a:buChar char="•"/>
            </a:pPr>
            <a:r>
              <a:rPr lang="en-US" sz="3199">
                <a:solidFill>
                  <a:srgbClr val="066056"/>
                </a:solidFill>
                <a:latin typeface="Garet 1 Bold"/>
              </a:rPr>
              <a:t>Amalgam of several parts:</a:t>
            </a:r>
          </a:p>
          <a:p>
            <a:pPr marL="1381748" indent="-460583" lvl="2">
              <a:lnSpc>
                <a:spcPts val="4799"/>
              </a:lnSpc>
              <a:buFont typeface="Arial"/>
              <a:buChar char="⚬"/>
            </a:pPr>
            <a:r>
              <a:rPr lang="en-US" sz="3199">
                <a:solidFill>
                  <a:srgbClr val="066056"/>
                </a:solidFill>
                <a:latin typeface="Garet 1"/>
              </a:rPr>
              <a:t>Hardware ( Computers, Smart Phone, cloud clusters) </a:t>
            </a:r>
          </a:p>
          <a:p>
            <a:pPr marL="1381748" indent="-460583" lvl="2">
              <a:lnSpc>
                <a:spcPts val="4799"/>
              </a:lnSpc>
              <a:buFont typeface="Arial"/>
              <a:buChar char="⚬"/>
            </a:pPr>
            <a:r>
              <a:rPr lang="en-US" sz="3199">
                <a:solidFill>
                  <a:srgbClr val="066056"/>
                </a:solidFill>
                <a:latin typeface="Garet 1"/>
              </a:rPr>
              <a:t>software (QGIS, ArcGIS)</a:t>
            </a:r>
          </a:p>
          <a:p>
            <a:pPr marL="1381748" indent="-460583" lvl="2">
              <a:lnSpc>
                <a:spcPts val="4799"/>
              </a:lnSpc>
              <a:buFont typeface="Arial"/>
              <a:buChar char="⚬"/>
            </a:pPr>
            <a:r>
              <a:rPr lang="en-US" sz="3199">
                <a:solidFill>
                  <a:srgbClr val="066056"/>
                </a:solidFill>
                <a:latin typeface="Garet 1"/>
              </a:rPr>
              <a:t>People (Analyst, Students)</a:t>
            </a:r>
          </a:p>
          <a:p>
            <a:pPr marL="1381748" indent="-460583" lvl="2">
              <a:lnSpc>
                <a:spcPts val="4799"/>
              </a:lnSpc>
              <a:buFont typeface="Arial"/>
              <a:buChar char="⚬"/>
            </a:pPr>
            <a:r>
              <a:rPr lang="en-US" sz="3199">
                <a:solidFill>
                  <a:srgbClr val="066056"/>
                </a:solidFill>
                <a:latin typeface="Garet 1"/>
              </a:rPr>
              <a:t>Knowledge (training, skills, and experience)</a:t>
            </a:r>
          </a:p>
          <a:p>
            <a:pPr marL="1381748" indent="-460583" lvl="2">
              <a:lnSpc>
                <a:spcPts val="4799"/>
              </a:lnSpc>
              <a:buFont typeface="Arial"/>
              <a:buChar char="⚬"/>
            </a:pPr>
            <a:r>
              <a:rPr lang="en-US" sz="3199">
                <a:solidFill>
                  <a:srgbClr val="066056"/>
                </a:solidFill>
                <a:latin typeface="Garet 1"/>
              </a:rPr>
              <a:t>Data  </a:t>
            </a:r>
          </a:p>
          <a:p>
            <a:pPr algn="l" marL="1381748" indent="-460583" lvl="2">
              <a:lnSpc>
                <a:spcPts val="4799"/>
              </a:lnSpc>
              <a:buFont typeface="Arial"/>
              <a:buChar char="⚬"/>
            </a:pPr>
            <a:r>
              <a:rPr lang="en-US" sz="3199">
                <a:solidFill>
                  <a:srgbClr val="066056"/>
                </a:solidFill>
                <a:latin typeface="Garet 1"/>
              </a:rPr>
              <a:t>Network</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2265958" y="-171450"/>
            <a:ext cx="1375608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Specific GIS Technology</a:t>
            </a:r>
          </a:p>
        </p:txBody>
      </p:sp>
      <p:sp>
        <p:nvSpPr>
          <p:cNvPr name="TextBox 3" id="3"/>
          <p:cNvSpPr txBox="true"/>
          <p:nvPr/>
        </p:nvSpPr>
        <p:spPr>
          <a:xfrm rot="0">
            <a:off x="2265958" y="2116341"/>
            <a:ext cx="13756085" cy="6330801"/>
          </a:xfrm>
          <a:prstGeom prst="rect">
            <a:avLst/>
          </a:prstGeom>
        </p:spPr>
        <p:txBody>
          <a:bodyPr anchor="t" rtlCol="false" tIns="0" lIns="0" bIns="0" rIns="0">
            <a:spAutoFit/>
          </a:bodyPr>
          <a:lstStyle/>
          <a:p>
            <a:pPr marL="904441" indent="-452220" lvl="1">
              <a:lnSpc>
                <a:spcPts val="6283"/>
              </a:lnSpc>
              <a:buFont typeface="Arial"/>
              <a:buChar char="•"/>
            </a:pPr>
            <a:r>
              <a:rPr lang="en-US" sz="4189">
                <a:solidFill>
                  <a:srgbClr val="000000"/>
                </a:solidFill>
                <a:latin typeface="Garet 1"/>
              </a:rPr>
              <a:t>GIS Technologies has been around for little bit more than 10 years now.</a:t>
            </a:r>
          </a:p>
          <a:p>
            <a:pPr marL="904441" indent="-452220" lvl="1">
              <a:lnSpc>
                <a:spcPts val="6283"/>
              </a:lnSpc>
              <a:buFont typeface="Arial"/>
              <a:buChar char="•"/>
            </a:pPr>
            <a:r>
              <a:rPr lang="en-US" sz="4189">
                <a:solidFill>
                  <a:srgbClr val="000000"/>
                </a:solidFill>
                <a:latin typeface="Garet 1"/>
              </a:rPr>
              <a:t>GIS Technology has been extensively used for disaster management. </a:t>
            </a:r>
          </a:p>
          <a:p>
            <a:pPr marL="904441" indent="-452220" lvl="1">
              <a:lnSpc>
                <a:spcPts val="6283"/>
              </a:lnSpc>
              <a:buFont typeface="Arial"/>
              <a:buChar char="•"/>
            </a:pPr>
            <a:r>
              <a:rPr lang="en-US" sz="4189">
                <a:solidFill>
                  <a:srgbClr val="000000"/>
                </a:solidFill>
                <a:latin typeface="Garet 1"/>
              </a:rPr>
              <a:t>Various combination of features and varieties exists in GIS, but research is needed to find out the best suited set of requirements for that particular application.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324" t="0" r="11061" b="0"/>
          <a:stretch>
            <a:fillRect/>
          </a:stretch>
        </p:blipFill>
        <p:spPr>
          <a:xfrm flipH="false" flipV="false" rot="0">
            <a:off x="9552138" y="2342805"/>
            <a:ext cx="8735862" cy="6270058"/>
          </a:xfrm>
          <a:prstGeom prst="rect">
            <a:avLst/>
          </a:prstGeom>
        </p:spPr>
      </p:pic>
      <p:sp>
        <p:nvSpPr>
          <p:cNvPr name="TextBox 3" id="3"/>
          <p:cNvSpPr txBox="true"/>
          <p:nvPr/>
        </p:nvSpPr>
        <p:spPr>
          <a:xfrm rot="0">
            <a:off x="0" y="-142875"/>
            <a:ext cx="18288000" cy="1290023"/>
          </a:xfrm>
          <a:prstGeom prst="rect">
            <a:avLst/>
          </a:prstGeom>
        </p:spPr>
        <p:txBody>
          <a:bodyPr anchor="t" rtlCol="false" tIns="0" lIns="0" bIns="0" rIns="0">
            <a:spAutoFit/>
          </a:bodyPr>
          <a:lstStyle/>
          <a:p>
            <a:pPr algn="ctr">
              <a:lnSpc>
                <a:spcPts val="10590"/>
              </a:lnSpc>
            </a:pPr>
            <a:r>
              <a:rPr lang="en-US" sz="7564">
                <a:solidFill>
                  <a:srgbClr val="000000"/>
                </a:solidFill>
                <a:latin typeface="Canva Sans Bold"/>
              </a:rPr>
              <a:t>GIS Platforms </a:t>
            </a:r>
          </a:p>
        </p:txBody>
      </p:sp>
      <p:sp>
        <p:nvSpPr>
          <p:cNvPr name="TextBox 4" id="4"/>
          <p:cNvSpPr txBox="true"/>
          <p:nvPr/>
        </p:nvSpPr>
        <p:spPr>
          <a:xfrm rot="0">
            <a:off x="0" y="1794909"/>
            <a:ext cx="9893580" cy="7885488"/>
          </a:xfrm>
          <a:prstGeom prst="rect">
            <a:avLst/>
          </a:prstGeom>
        </p:spPr>
        <p:txBody>
          <a:bodyPr anchor="t" rtlCol="false" tIns="0" lIns="0" bIns="0" rIns="0">
            <a:spAutoFit/>
          </a:bodyPr>
          <a:lstStyle/>
          <a:p>
            <a:pPr marL="819728" indent="-409864" lvl="1">
              <a:lnSpc>
                <a:spcPts val="5695"/>
              </a:lnSpc>
              <a:buFont typeface="Arial"/>
              <a:buChar char="•"/>
            </a:pPr>
            <a:r>
              <a:rPr lang="en-US" sz="3796">
                <a:solidFill>
                  <a:srgbClr val="000000"/>
                </a:solidFill>
                <a:latin typeface="Garet 1"/>
              </a:rPr>
              <a:t>GIS is available for all types of computing platforms.</a:t>
            </a:r>
          </a:p>
          <a:p>
            <a:pPr marL="819728" indent="-409864" lvl="1">
              <a:lnSpc>
                <a:spcPts val="5695"/>
              </a:lnSpc>
              <a:buFont typeface="Arial"/>
              <a:buChar char="•"/>
            </a:pPr>
            <a:r>
              <a:rPr lang="en-US" sz="3796">
                <a:solidFill>
                  <a:srgbClr val="000000"/>
                </a:solidFill>
                <a:latin typeface="Garet 1"/>
              </a:rPr>
              <a:t>Choosing correct platform for appropriate application is necessary. Eg. - Destop for core analytics and mobile for location based services. </a:t>
            </a:r>
          </a:p>
          <a:p>
            <a:pPr marL="819728" indent="-409864" lvl="1">
              <a:lnSpc>
                <a:spcPts val="5695"/>
              </a:lnSpc>
              <a:buFont typeface="Arial"/>
              <a:buChar char="•"/>
            </a:pPr>
            <a:r>
              <a:rPr lang="en-US" sz="3796">
                <a:solidFill>
                  <a:srgbClr val="000000"/>
                </a:solidFill>
                <a:latin typeface="Garet 1"/>
              </a:rPr>
              <a:t>Web Platforms are also extensively used these days as they can be accessed anywhere with Internet connection.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94587" y="2093587"/>
            <a:ext cx="8193413" cy="8193413"/>
          </a:xfrm>
          <a:prstGeom prst="rect">
            <a:avLst/>
          </a:prstGeom>
        </p:spPr>
      </p:pic>
      <p:sp>
        <p:nvSpPr>
          <p:cNvPr name="TextBox 3" id="3"/>
          <p:cNvSpPr txBox="true"/>
          <p:nvPr/>
        </p:nvSpPr>
        <p:spPr>
          <a:xfrm rot="0">
            <a:off x="7044333" y="159703"/>
            <a:ext cx="419933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Arc GIS</a:t>
            </a:r>
          </a:p>
        </p:txBody>
      </p:sp>
      <p:sp>
        <p:nvSpPr>
          <p:cNvPr name="TextBox 4" id="4"/>
          <p:cNvSpPr txBox="true"/>
          <p:nvPr/>
        </p:nvSpPr>
        <p:spPr>
          <a:xfrm rot="0">
            <a:off x="1028700" y="1969762"/>
            <a:ext cx="9737110" cy="8244406"/>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00000"/>
                </a:solidFill>
                <a:latin typeface="Garet 1"/>
              </a:rPr>
              <a:t>Esri is the world's largest commercial GIS software company</a:t>
            </a:r>
          </a:p>
          <a:p>
            <a:pPr marL="941623" indent="-470812" lvl="1">
              <a:lnSpc>
                <a:spcPts val="6542"/>
              </a:lnSpc>
              <a:buFont typeface="Arial"/>
              <a:buChar char="•"/>
            </a:pPr>
            <a:r>
              <a:rPr lang="en-US" sz="4361">
                <a:solidFill>
                  <a:srgbClr val="000000"/>
                </a:solidFill>
                <a:latin typeface="Garet 1"/>
              </a:rPr>
              <a:t>Esri Offers a comprehensive range of GIS Technologies relevant to modern day platforms and disaster management.</a:t>
            </a:r>
          </a:p>
          <a:p>
            <a:pPr marL="941623" indent="-470812" lvl="1">
              <a:lnSpc>
                <a:spcPts val="6542"/>
              </a:lnSpc>
              <a:buFont typeface="Arial"/>
              <a:buChar char="•"/>
            </a:pPr>
            <a:r>
              <a:rPr lang="en-US" sz="4361">
                <a:solidFill>
                  <a:srgbClr val="000000"/>
                </a:solidFill>
                <a:latin typeface="Garet 1"/>
              </a:rPr>
              <a:t>Eg. : ArcGIS, ArcGIS Online, ArcMap, API's.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4" t="0" r="0" b="0"/>
          <a:stretch>
            <a:fillRect/>
          </a:stretch>
        </p:blipFill>
        <p:spPr>
          <a:xfrm flipH="false" flipV="false" rot="0">
            <a:off x="5438670" y="6559853"/>
            <a:ext cx="6980369" cy="3727147"/>
          </a:xfrm>
          <a:prstGeom prst="rect">
            <a:avLst/>
          </a:prstGeom>
        </p:spPr>
      </p:pic>
      <p:sp>
        <p:nvSpPr>
          <p:cNvPr name="TextBox 3" id="3"/>
          <p:cNvSpPr txBox="true"/>
          <p:nvPr/>
        </p:nvSpPr>
        <p:spPr>
          <a:xfrm rot="0">
            <a:off x="5276960" y="159703"/>
            <a:ext cx="738202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Google Maps</a:t>
            </a:r>
          </a:p>
        </p:txBody>
      </p:sp>
      <p:sp>
        <p:nvSpPr>
          <p:cNvPr name="TextBox 4" id="4"/>
          <p:cNvSpPr txBox="true"/>
          <p:nvPr/>
        </p:nvSpPr>
        <p:spPr>
          <a:xfrm rot="0">
            <a:off x="0" y="1602422"/>
            <a:ext cx="18288000" cy="4929706"/>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00000"/>
                </a:solidFill>
                <a:latin typeface="Garet 1"/>
              </a:rPr>
              <a:t>Google has made their mapping tool more accessible to nontechnical experts through Google Maps Engine</a:t>
            </a:r>
          </a:p>
          <a:p>
            <a:pPr marL="941623" indent="-470812" lvl="1">
              <a:lnSpc>
                <a:spcPts val="6542"/>
              </a:lnSpc>
              <a:buFont typeface="Arial"/>
              <a:buChar char="•"/>
            </a:pPr>
            <a:r>
              <a:rPr lang="en-US" sz="4361">
                <a:solidFill>
                  <a:srgbClr val="000000"/>
                </a:solidFill>
                <a:latin typeface="Garet 1"/>
              </a:rPr>
              <a:t>Google has a Google Crises response team that is dedicated for building tools specific to major disasters. </a:t>
            </a:r>
          </a:p>
          <a:p>
            <a:pPr marL="941623" indent="-470812" lvl="1">
              <a:lnSpc>
                <a:spcPts val="6542"/>
              </a:lnSpc>
              <a:buFont typeface="Arial"/>
              <a:buChar char="•"/>
            </a:pPr>
            <a:r>
              <a:rPr lang="en-US" sz="4361">
                <a:solidFill>
                  <a:srgbClr val="000000"/>
                </a:solidFill>
                <a:latin typeface="Garet 1"/>
              </a:rPr>
              <a:t>Google enables easy sharing of this disaster data in multiple compatible formats for further analysis.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2146911"/>
            <a:ext cx="9144000" cy="6455371"/>
          </a:xfrm>
          <a:prstGeom prst="rect">
            <a:avLst/>
          </a:prstGeom>
        </p:spPr>
      </p:pic>
      <p:sp>
        <p:nvSpPr>
          <p:cNvPr name="TextBox 3" id="3"/>
          <p:cNvSpPr txBox="true"/>
          <p:nvPr/>
        </p:nvSpPr>
        <p:spPr>
          <a:xfrm rot="0">
            <a:off x="7705204" y="159703"/>
            <a:ext cx="287759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QGIS</a:t>
            </a:r>
          </a:p>
        </p:txBody>
      </p:sp>
      <p:sp>
        <p:nvSpPr>
          <p:cNvPr name="TextBox 4" id="4"/>
          <p:cNvSpPr txBox="true"/>
          <p:nvPr/>
        </p:nvSpPr>
        <p:spPr>
          <a:xfrm rot="0">
            <a:off x="85837" y="2023086"/>
            <a:ext cx="9058163" cy="7415731"/>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00000"/>
                </a:solidFill>
                <a:latin typeface="Garet 1"/>
              </a:rPr>
              <a:t>It is an Open source GIS Package similar to ArcGIS but simpler to use.</a:t>
            </a:r>
          </a:p>
          <a:p>
            <a:pPr marL="941623" indent="-470812" lvl="1">
              <a:lnSpc>
                <a:spcPts val="6542"/>
              </a:lnSpc>
              <a:buFont typeface="Arial"/>
              <a:buChar char="•"/>
            </a:pPr>
            <a:r>
              <a:rPr lang="en-US" sz="4361">
                <a:solidFill>
                  <a:srgbClr val="000000"/>
                </a:solidFill>
                <a:latin typeface="Garet 1"/>
              </a:rPr>
              <a:t>It is mostly suited for smaller datasets and quick analysis applications. </a:t>
            </a:r>
          </a:p>
          <a:p>
            <a:pPr marL="941623" indent="-470812" lvl="1">
              <a:lnSpc>
                <a:spcPts val="6542"/>
              </a:lnSpc>
              <a:buFont typeface="Arial"/>
              <a:buChar char="•"/>
            </a:pPr>
            <a:r>
              <a:rPr lang="en-US" sz="4361">
                <a:solidFill>
                  <a:srgbClr val="000000"/>
                </a:solidFill>
                <a:latin typeface="Garet 1"/>
              </a:rPr>
              <a:t>QGIS is commonly used for disaster management training.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796460" y="3518482"/>
            <a:ext cx="5761141" cy="3581250"/>
          </a:xfrm>
          <a:prstGeom prst="rect">
            <a:avLst/>
          </a:prstGeom>
        </p:spPr>
      </p:pic>
      <p:sp>
        <p:nvSpPr>
          <p:cNvPr name="TextBox 3" id="3"/>
          <p:cNvSpPr txBox="true"/>
          <p:nvPr/>
        </p:nvSpPr>
        <p:spPr>
          <a:xfrm rot="0">
            <a:off x="3351360" y="461492"/>
            <a:ext cx="1132567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a:rPr>
              <a:t>Other Technologies </a:t>
            </a:r>
          </a:p>
        </p:txBody>
      </p:sp>
      <p:sp>
        <p:nvSpPr>
          <p:cNvPr name="TextBox 4" id="4"/>
          <p:cNvSpPr txBox="true"/>
          <p:nvPr/>
        </p:nvSpPr>
        <p:spPr>
          <a:xfrm rot="0">
            <a:off x="1284769" y="3125807"/>
            <a:ext cx="9893481" cy="5020307"/>
          </a:xfrm>
          <a:prstGeom prst="rect">
            <a:avLst/>
          </a:prstGeom>
        </p:spPr>
        <p:txBody>
          <a:bodyPr anchor="t" rtlCol="false" tIns="0" lIns="0" bIns="0" rIns="0">
            <a:spAutoFit/>
          </a:bodyPr>
          <a:lstStyle/>
          <a:p>
            <a:pPr marL="561365" indent="-280682" lvl="1">
              <a:lnSpc>
                <a:spcPts val="3640"/>
              </a:lnSpc>
              <a:buFont typeface="Arial"/>
              <a:buChar char="•"/>
            </a:pPr>
            <a:r>
              <a:rPr lang="en-US" sz="2600">
                <a:solidFill>
                  <a:srgbClr val="000000"/>
                </a:solidFill>
                <a:latin typeface="Canva Sans"/>
              </a:rPr>
              <a:t>NASA World Wind: Open-source virtual globe tool for viewing NASA-created datasets.</a:t>
            </a:r>
          </a:p>
          <a:p>
            <a:pPr marL="561365" indent="-280682" lvl="1">
              <a:lnSpc>
                <a:spcPts val="3640"/>
              </a:lnSpc>
              <a:buFont typeface="Arial"/>
              <a:buChar char="•"/>
            </a:pPr>
            <a:r>
              <a:rPr lang="en-US" sz="2600">
                <a:solidFill>
                  <a:srgbClr val="000000"/>
                </a:solidFill>
                <a:latin typeface="Canva Sans"/>
              </a:rPr>
              <a:t>QGIS: Open-source desktop GIS software for analyzing, editing, and visualizing spatial data.</a:t>
            </a:r>
          </a:p>
          <a:p>
            <a:pPr marL="561365" indent="-280682" lvl="1">
              <a:lnSpc>
                <a:spcPts val="3640"/>
              </a:lnSpc>
              <a:buFont typeface="Arial"/>
              <a:buChar char="•"/>
            </a:pPr>
            <a:r>
              <a:rPr lang="en-US" sz="2600">
                <a:solidFill>
                  <a:srgbClr val="000000"/>
                </a:solidFill>
                <a:latin typeface="Canva Sans"/>
              </a:rPr>
              <a:t>GRASS GIS: Open-source desktop GIS software specializing in raster-based analysis and modeling.</a:t>
            </a:r>
          </a:p>
          <a:p>
            <a:pPr marL="561365" indent="-280682" lvl="1">
              <a:lnSpc>
                <a:spcPts val="3640"/>
              </a:lnSpc>
              <a:buFont typeface="Arial"/>
              <a:buChar char="•"/>
            </a:pPr>
            <a:r>
              <a:rPr lang="en-US" sz="2600">
                <a:solidFill>
                  <a:srgbClr val="000000"/>
                </a:solidFill>
                <a:latin typeface="Canva Sans"/>
              </a:rPr>
              <a:t>Google Earth: Free virtual globe tool for exploring and visualizing geographic data in 3D.</a:t>
            </a:r>
          </a:p>
          <a:p>
            <a:pPr marL="561365" indent="-280682" lvl="1">
              <a:lnSpc>
                <a:spcPts val="3640"/>
              </a:lnSpc>
              <a:buFont typeface="Arial"/>
              <a:buChar char="•"/>
            </a:pPr>
            <a:r>
              <a:rPr lang="en-US" sz="2600">
                <a:solidFill>
                  <a:srgbClr val="000000"/>
                </a:solidFill>
                <a:latin typeface="Canva Sans"/>
              </a:rPr>
              <a:t>ArcGIS Online: Cloud-based GIS platform by Esri for creating and sharing maps, apps, and data.</a:t>
            </a:r>
          </a:p>
          <a:p>
            <a:pPr>
              <a:lnSpc>
                <a:spcPts val="3640"/>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1618882" y="6664244"/>
            <a:ext cx="5444920" cy="2862974"/>
          </a:xfrm>
          <a:prstGeom prst="rect">
            <a:avLst/>
          </a:prstGeom>
        </p:spPr>
      </p:pic>
      <p:sp>
        <p:nvSpPr>
          <p:cNvPr name="TextBox 3" id="3"/>
          <p:cNvSpPr txBox="true"/>
          <p:nvPr/>
        </p:nvSpPr>
        <p:spPr>
          <a:xfrm rot="0">
            <a:off x="1355808" y="319921"/>
            <a:ext cx="15576385" cy="1510653"/>
          </a:xfrm>
          <a:prstGeom prst="rect">
            <a:avLst/>
          </a:prstGeom>
        </p:spPr>
        <p:txBody>
          <a:bodyPr anchor="t" rtlCol="false" tIns="0" lIns="0" bIns="0" rIns="0">
            <a:spAutoFit/>
          </a:bodyPr>
          <a:lstStyle/>
          <a:p>
            <a:pPr algn="ctr">
              <a:lnSpc>
                <a:spcPts val="12364"/>
              </a:lnSpc>
            </a:pPr>
            <a:r>
              <a:rPr lang="en-US" sz="8831">
                <a:solidFill>
                  <a:srgbClr val="000000"/>
                </a:solidFill>
                <a:latin typeface="Canva Sans Bold"/>
              </a:rPr>
              <a:t>Finding GIS Data on Internet</a:t>
            </a:r>
          </a:p>
        </p:txBody>
      </p:sp>
      <p:sp>
        <p:nvSpPr>
          <p:cNvPr name="TextBox 4" id="4"/>
          <p:cNvSpPr txBox="true"/>
          <p:nvPr/>
        </p:nvSpPr>
        <p:spPr>
          <a:xfrm rot="0">
            <a:off x="477082" y="2835851"/>
            <a:ext cx="9447068" cy="5449569"/>
          </a:xfrm>
          <a:prstGeom prst="rect">
            <a:avLst/>
          </a:prstGeom>
        </p:spPr>
        <p:txBody>
          <a:bodyPr anchor="t" rtlCol="false" tIns="0" lIns="0" bIns="0" rIns="0">
            <a:spAutoFit/>
          </a:bodyPr>
          <a:lstStyle/>
          <a:p>
            <a:pPr marL="474986" indent="-237493" lvl="1">
              <a:lnSpc>
                <a:spcPts val="3080"/>
              </a:lnSpc>
              <a:buFont typeface="Arial"/>
              <a:buChar char="•"/>
            </a:pPr>
            <a:r>
              <a:rPr lang="en-US" sz="2200">
                <a:solidFill>
                  <a:srgbClr val="000000"/>
                </a:solidFill>
                <a:latin typeface="Canva Sans"/>
              </a:rPr>
              <a:t>Fin</a:t>
            </a:r>
            <a:r>
              <a:rPr lang="en-US" sz="2200">
                <a:solidFill>
                  <a:srgbClr val="000000"/>
                </a:solidFill>
                <a:latin typeface="Canva Sans"/>
              </a:rPr>
              <a:t>ding or creating GIS data is the most time-consuming aspect of GIS.</a:t>
            </a:r>
          </a:p>
          <a:p>
            <a:pPr marL="474986" indent="-237493" lvl="1">
              <a:lnSpc>
                <a:spcPts val="3080"/>
              </a:lnSpc>
              <a:buFont typeface="Arial"/>
              <a:buChar char="•"/>
            </a:pPr>
            <a:r>
              <a:rPr lang="en-US" sz="2200">
                <a:solidFill>
                  <a:srgbClr val="000000"/>
                </a:solidFill>
                <a:latin typeface="Canva Sans"/>
              </a:rPr>
              <a:t>GIS clearinghouses in most US states allow free access to public GIS data.</a:t>
            </a:r>
          </a:p>
          <a:p>
            <a:pPr marL="474986" indent="-237493" lvl="1">
              <a:lnSpc>
                <a:spcPts val="3080"/>
              </a:lnSpc>
              <a:buFont typeface="Arial"/>
              <a:buChar char="•"/>
            </a:pPr>
            <a:r>
              <a:rPr lang="en-US" sz="2200">
                <a:solidFill>
                  <a:srgbClr val="000000"/>
                </a:solidFill>
                <a:latin typeface="Canva Sans"/>
              </a:rPr>
              <a:t>Spatial data infrastructures (SDIs) like GeoPlatform.gov provide access to GIS data produced by the US federal government.</a:t>
            </a:r>
          </a:p>
          <a:p>
            <a:pPr marL="474986" indent="-237493" lvl="1">
              <a:lnSpc>
                <a:spcPts val="3080"/>
              </a:lnSpc>
              <a:buFont typeface="Arial"/>
              <a:buChar char="•"/>
            </a:pPr>
            <a:r>
              <a:rPr lang="en-US" sz="2200">
                <a:solidFill>
                  <a:srgbClr val="000000"/>
                </a:solidFill>
                <a:latin typeface="Canva Sans"/>
              </a:rPr>
              <a:t>Hunting on the Internet may be necessary to find GIS datasets for disaster management needs.</a:t>
            </a:r>
          </a:p>
          <a:p>
            <a:pPr marL="474986" indent="-237493" lvl="1">
              <a:lnSpc>
                <a:spcPts val="3080"/>
              </a:lnSpc>
              <a:buFont typeface="Arial"/>
              <a:buChar char="•"/>
            </a:pPr>
            <a:r>
              <a:rPr lang="en-US" sz="2200">
                <a:solidFill>
                  <a:srgbClr val="000000"/>
                </a:solidFill>
                <a:latin typeface="Canva Sans"/>
              </a:rPr>
              <a:t>Always look for metadata that describes the dataset and ensure that the GIS technology being used can work with the dataset.</a:t>
            </a:r>
          </a:p>
          <a:p>
            <a:pPr marL="474986" indent="-237493" lvl="1">
              <a:lnSpc>
                <a:spcPts val="3080"/>
              </a:lnSpc>
              <a:buFont typeface="Arial"/>
              <a:buChar char="•"/>
            </a:pPr>
            <a:r>
              <a:rPr lang="en-US" sz="2200">
                <a:solidFill>
                  <a:srgbClr val="000000"/>
                </a:solidFill>
                <a:latin typeface="Canva Sans"/>
              </a:rPr>
              <a:t>Some datasets in the old ArcINFO coverage format may still be found on the Internet but may require special data conversion software to work in certain GIS tools like Google Earth.</a:t>
            </a:r>
          </a:p>
          <a:p>
            <a:pPr>
              <a:lnSpc>
                <a:spcPts val="308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377628" y="3086100"/>
            <a:ext cx="3553691" cy="4114800"/>
          </a:xfrm>
          <a:prstGeom prst="rect">
            <a:avLst/>
          </a:prstGeom>
        </p:spPr>
      </p:pic>
      <p:sp>
        <p:nvSpPr>
          <p:cNvPr name="TextBox 3" id="3"/>
          <p:cNvSpPr txBox="true"/>
          <p:nvPr/>
        </p:nvSpPr>
        <p:spPr>
          <a:xfrm rot="0">
            <a:off x="134179" y="-66675"/>
            <a:ext cx="18153821" cy="1246471"/>
          </a:xfrm>
          <a:prstGeom prst="rect">
            <a:avLst/>
          </a:prstGeom>
        </p:spPr>
        <p:txBody>
          <a:bodyPr anchor="t" rtlCol="false" tIns="0" lIns="0" bIns="0" rIns="0">
            <a:spAutoFit/>
          </a:bodyPr>
          <a:lstStyle/>
          <a:p>
            <a:pPr algn="ctr">
              <a:lnSpc>
                <a:spcPts val="5025"/>
              </a:lnSpc>
            </a:pPr>
            <a:r>
              <a:rPr lang="en-US" sz="3589">
                <a:solidFill>
                  <a:srgbClr val="000000"/>
                </a:solidFill>
                <a:latin typeface="Canva Sans Bold"/>
              </a:rPr>
              <a:t> How to Choose the Right GIS Technology for Disaster Management</a:t>
            </a:r>
          </a:p>
          <a:p>
            <a:pPr algn="ctr">
              <a:lnSpc>
                <a:spcPts val="5025"/>
              </a:lnSpc>
            </a:pPr>
          </a:p>
        </p:txBody>
      </p:sp>
      <p:sp>
        <p:nvSpPr>
          <p:cNvPr name="TextBox 4" id="4"/>
          <p:cNvSpPr txBox="true"/>
          <p:nvPr/>
        </p:nvSpPr>
        <p:spPr>
          <a:xfrm rot="0">
            <a:off x="1028700" y="1454781"/>
            <a:ext cx="8016008" cy="8496883"/>
          </a:xfrm>
          <a:prstGeom prst="rect">
            <a:avLst/>
          </a:prstGeom>
        </p:spPr>
        <p:txBody>
          <a:bodyPr anchor="t" rtlCol="false" tIns="0" lIns="0" bIns="0" rIns="0">
            <a:spAutoFit/>
          </a:bodyPr>
          <a:lstStyle/>
          <a:p>
            <a:pPr marL="406263" indent="-203131" lvl="1">
              <a:lnSpc>
                <a:spcPts val="2634"/>
              </a:lnSpc>
              <a:buFont typeface="Arial"/>
              <a:buChar char="•"/>
            </a:pPr>
            <a:r>
              <a:rPr lang="en-US" sz="1881">
                <a:solidFill>
                  <a:srgbClr val="000000"/>
                </a:solidFill>
                <a:latin typeface="Canva Sans"/>
              </a:rPr>
              <a:t>The importance of considering cost and technical capacity when choosing GIS technology for disaster management. This may involve weighing the advantages and disadvantages of commercial software versus open-source tools, as well as considering the level of technical support that may be necessary.</a:t>
            </a:r>
          </a:p>
          <a:p>
            <a:pPr marL="406263" indent="-203131" lvl="1">
              <a:lnSpc>
                <a:spcPts val="2634"/>
              </a:lnSpc>
              <a:buFont typeface="Arial"/>
              <a:buChar char="•"/>
            </a:pPr>
            <a:r>
              <a:rPr lang="en-US" sz="1881">
                <a:solidFill>
                  <a:srgbClr val="000000"/>
                </a:solidFill>
                <a:latin typeface="Canva Sans"/>
              </a:rPr>
              <a:t>The specific disaster management tasks that need to be conducted and how they may change over time. For example, smaller organizations may be able to use simpler technologies for basic mapping needs, while larger organizations may require more robust GIS tools for complex modeling and data dissemination.</a:t>
            </a:r>
          </a:p>
          <a:p>
            <a:pPr marL="406263" indent="-203131" lvl="1">
              <a:lnSpc>
                <a:spcPts val="2634"/>
              </a:lnSpc>
              <a:buFont typeface="Arial"/>
              <a:buChar char="•"/>
            </a:pPr>
            <a:r>
              <a:rPr lang="en-US" sz="1881">
                <a:solidFill>
                  <a:srgbClr val="000000"/>
                </a:solidFill>
                <a:latin typeface="Canva Sans"/>
              </a:rPr>
              <a:t>The degree to which GIS and mapping are integral to an organization's overall mission. If GIS is only a minor component of an organization's activities, it may not make sense to invest in expensive and complex GIS technologies that require ongoing training and maintenance.</a:t>
            </a:r>
          </a:p>
          <a:p>
            <a:pPr marL="406263" indent="-203131" lvl="1">
              <a:lnSpc>
                <a:spcPts val="2634"/>
              </a:lnSpc>
              <a:buFont typeface="Arial"/>
              <a:buChar char="•"/>
            </a:pPr>
            <a:r>
              <a:rPr lang="en-US" sz="1881">
                <a:solidFill>
                  <a:srgbClr val="000000"/>
                </a:solidFill>
                <a:latin typeface="Canva Sans"/>
              </a:rPr>
              <a:t>The importance of avoiding a situation where GIS technology has been neglected and needs to be re-learned during a crisis. This may involve ensuring that staff and consultants have ongoing access to training and support to maintain their GIS skills.</a:t>
            </a:r>
          </a:p>
          <a:p>
            <a:pPr marL="406263" indent="-203131" lvl="1">
              <a:lnSpc>
                <a:spcPts val="2634"/>
              </a:lnSpc>
              <a:buFont typeface="Arial"/>
              <a:buChar char="•"/>
            </a:pPr>
            <a:r>
              <a:rPr lang="en-US" sz="1881">
                <a:solidFill>
                  <a:srgbClr val="000000"/>
                </a:solidFill>
                <a:latin typeface="Canva Sans"/>
              </a:rPr>
              <a:t>The value of consulting with GIS experts and/or GIS consulting firms to help assess an organization's GIS needs and choose the right technology solution. This may be especially important for organizations that lack in-house GIS expertise or have limited resources to invest in GIS technology.</a:t>
            </a:r>
          </a:p>
          <a:p>
            <a:pPr>
              <a:lnSpc>
                <a:spcPts val="2634"/>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10" t="2870" r="910" b="0"/>
          <a:stretch>
            <a:fillRect/>
          </a:stretch>
        </p:blipFill>
        <p:spPr>
          <a:xfrm flipH="false" flipV="false" rot="0">
            <a:off x="12163037" y="1759241"/>
            <a:ext cx="5533539" cy="302725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986348" y="6619517"/>
            <a:ext cx="8108897" cy="3469672"/>
          </a:xfrm>
          <a:prstGeom prst="rect">
            <a:avLst/>
          </a:prstGeom>
        </p:spPr>
      </p:pic>
      <p:sp>
        <p:nvSpPr>
          <p:cNvPr name="TextBox 4" id="4"/>
          <p:cNvSpPr txBox="true"/>
          <p:nvPr/>
        </p:nvSpPr>
        <p:spPr>
          <a:xfrm rot="0">
            <a:off x="1252341" y="3169"/>
            <a:ext cx="15820701" cy="1974862"/>
          </a:xfrm>
          <a:prstGeom prst="rect">
            <a:avLst/>
          </a:prstGeom>
        </p:spPr>
        <p:txBody>
          <a:bodyPr anchor="t" rtlCol="false" tIns="0" lIns="0" bIns="0" rIns="0">
            <a:spAutoFit/>
          </a:bodyPr>
          <a:lstStyle/>
          <a:p>
            <a:pPr algn="ctr">
              <a:lnSpc>
                <a:spcPts val="5256"/>
              </a:lnSpc>
            </a:pPr>
            <a:r>
              <a:rPr lang="en-US" sz="3754">
                <a:solidFill>
                  <a:srgbClr val="000000"/>
                </a:solidFill>
                <a:latin typeface="Canva Sans Bold"/>
              </a:rPr>
              <a:t>Getting Started with GIS Technology and GIS Technology Configuration Ideas</a:t>
            </a:r>
          </a:p>
          <a:p>
            <a:pPr algn="ctr">
              <a:lnSpc>
                <a:spcPts val="5256"/>
              </a:lnSpc>
            </a:pPr>
          </a:p>
        </p:txBody>
      </p:sp>
      <p:sp>
        <p:nvSpPr>
          <p:cNvPr name="TextBox 5" id="5"/>
          <p:cNvSpPr txBox="true"/>
          <p:nvPr/>
        </p:nvSpPr>
        <p:spPr>
          <a:xfrm rot="0">
            <a:off x="223632" y="1516422"/>
            <a:ext cx="10660640" cy="5482742"/>
          </a:xfrm>
          <a:prstGeom prst="rect">
            <a:avLst/>
          </a:prstGeom>
        </p:spPr>
        <p:txBody>
          <a:bodyPr anchor="t" rtlCol="false" tIns="0" lIns="0" bIns="0" rIns="0">
            <a:spAutoFit/>
          </a:bodyPr>
          <a:lstStyle/>
          <a:p>
            <a:pPr marL="403158" indent="-201579" lvl="1">
              <a:lnSpc>
                <a:spcPts val="2614"/>
              </a:lnSpc>
              <a:buFont typeface="Arial"/>
              <a:buChar char="•"/>
            </a:pPr>
            <a:r>
              <a:rPr lang="en-US" sz="1867">
                <a:solidFill>
                  <a:srgbClr val="000000"/>
                </a:solidFill>
                <a:latin typeface="Canva Sans"/>
              </a:rPr>
              <a:t>Getting Started with GIS Technology</a:t>
            </a:r>
          </a:p>
          <a:p>
            <a:pPr marL="403158" indent="-201579" lvl="1">
              <a:lnSpc>
                <a:spcPts val="2614"/>
              </a:lnSpc>
              <a:buFont typeface="Arial"/>
              <a:buChar char="•"/>
            </a:pPr>
            <a:r>
              <a:rPr lang="en-US" sz="1867">
                <a:solidFill>
                  <a:srgbClr val="000000"/>
                </a:solidFill>
                <a:latin typeface="Canva Sans"/>
              </a:rPr>
              <a:t>ArcGIS Explorer is a recommended free tool for beginners to learn basic GIS operation, such as map layering, raster and vector datasets, and spatial analysis</a:t>
            </a:r>
          </a:p>
          <a:p>
            <a:pPr marL="403158" indent="-201579" lvl="1">
              <a:lnSpc>
                <a:spcPts val="2614"/>
              </a:lnSpc>
              <a:buFont typeface="Arial"/>
              <a:buChar char="•"/>
            </a:pPr>
            <a:r>
              <a:rPr lang="en-US" sz="1867">
                <a:solidFill>
                  <a:srgbClr val="000000"/>
                </a:solidFill>
                <a:latin typeface="Canva Sans"/>
              </a:rPr>
              <a:t>Compared to Google Earth, ArcGIS Explorer offers more GIS-specific features such as querying, base map choices, and integration of standard GIS datasets</a:t>
            </a:r>
          </a:p>
          <a:p>
            <a:pPr marL="403158" indent="-201579" lvl="1">
              <a:lnSpc>
                <a:spcPts val="2614"/>
              </a:lnSpc>
              <a:buFont typeface="Arial"/>
              <a:buChar char="•"/>
            </a:pPr>
            <a:r>
              <a:rPr lang="en-US" sz="1867">
                <a:solidFill>
                  <a:srgbClr val="000000"/>
                </a:solidFill>
                <a:latin typeface="Canva Sans"/>
              </a:rPr>
              <a:t>After becoming comfortable with ArcGIS Explorer, try working with more robust GIS technology such as ArcMap or QGIS</a:t>
            </a:r>
          </a:p>
          <a:p>
            <a:pPr marL="403158" indent="-201579" lvl="1">
              <a:lnSpc>
                <a:spcPts val="2614"/>
              </a:lnSpc>
              <a:buFont typeface="Arial"/>
              <a:buChar char="•"/>
            </a:pPr>
            <a:r>
              <a:rPr lang="en-US" sz="1867">
                <a:solidFill>
                  <a:srgbClr val="000000"/>
                </a:solidFill>
                <a:latin typeface="Canva Sans"/>
              </a:rPr>
              <a:t>Ideas for Geospatial Stack Configuration for Disaster Management</a:t>
            </a:r>
          </a:p>
          <a:p>
            <a:pPr marL="403158" indent="-201579" lvl="1">
              <a:lnSpc>
                <a:spcPts val="2614"/>
              </a:lnSpc>
              <a:buFont typeface="Arial"/>
              <a:buChar char="•"/>
            </a:pPr>
            <a:r>
              <a:rPr lang="en-US" sz="1867">
                <a:solidFill>
                  <a:srgbClr val="000000"/>
                </a:solidFill>
                <a:latin typeface="Canva Sans"/>
              </a:rPr>
              <a:t>A geospatial stack is a series of technologies combined to provide various functions and services for disaster management</a:t>
            </a:r>
          </a:p>
          <a:p>
            <a:pPr marL="403158" indent="-201579" lvl="1">
              <a:lnSpc>
                <a:spcPts val="2614"/>
              </a:lnSpc>
              <a:buFont typeface="Arial"/>
              <a:buChar char="•"/>
            </a:pPr>
            <a:r>
              <a:rPr lang="en-US" sz="1867">
                <a:solidFill>
                  <a:srgbClr val="000000"/>
                </a:solidFill>
                <a:latin typeface="Canva Sans"/>
              </a:rPr>
              <a:t>Implementing open-source technologies for a geospatial stack requires IT knowledge in areas such as web servers, databases, system administration, and programming</a:t>
            </a:r>
          </a:p>
          <a:p>
            <a:pPr marL="403158" indent="-201579" lvl="1">
              <a:lnSpc>
                <a:spcPts val="2614"/>
              </a:lnSpc>
              <a:buFont typeface="Arial"/>
              <a:buChar char="•"/>
            </a:pPr>
            <a:r>
              <a:rPr lang="en-US" sz="1867">
                <a:solidFill>
                  <a:srgbClr val="000000"/>
                </a:solidFill>
                <a:latin typeface="Canva Sans"/>
              </a:rPr>
              <a:t>ArcGIS Online and Google cloud-based mapping have become popular for their ease of use and elimination of technical barriers</a:t>
            </a:r>
          </a:p>
          <a:p>
            <a:pPr marL="403158" indent="-201579" lvl="1">
              <a:lnSpc>
                <a:spcPts val="2614"/>
              </a:lnSpc>
              <a:buFont typeface="Arial"/>
              <a:buChar char="•"/>
            </a:pPr>
            <a:r>
              <a:rPr lang="en-US" sz="1867">
                <a:solidFill>
                  <a:srgbClr val="000000"/>
                </a:solidFill>
                <a:latin typeface="Canva Sans"/>
              </a:rPr>
              <a:t>Recommendations for beginners include finding the right people to help or considering completely integrated solutions</a:t>
            </a:r>
          </a:p>
          <a:p>
            <a:pPr>
              <a:lnSpc>
                <a:spcPts val="2614"/>
              </a:lnSpc>
            </a:pPr>
          </a:p>
        </p:txBody>
      </p:sp>
    </p:spTree>
  </p:cSld>
  <p:clrMapOvr>
    <a:masterClrMapping/>
  </p:clrMapOvr>
</p:sld>
</file>

<file path=ppt/slides/slide29.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TextBox 2" id="2"/>
          <p:cNvSpPr txBox="true"/>
          <p:nvPr/>
        </p:nvSpPr>
        <p:spPr>
          <a:xfrm rot="0">
            <a:off x="3946233" y="-228600"/>
            <a:ext cx="8412752" cy="2053893"/>
          </a:xfrm>
          <a:prstGeom prst="rect">
            <a:avLst/>
          </a:prstGeom>
        </p:spPr>
        <p:txBody>
          <a:bodyPr anchor="t" rtlCol="false" tIns="0" lIns="0" bIns="0" rIns="0">
            <a:spAutoFit/>
          </a:bodyPr>
          <a:lstStyle/>
          <a:p>
            <a:pPr algn="ctr">
              <a:lnSpc>
                <a:spcPts val="16851"/>
              </a:lnSpc>
            </a:pPr>
            <a:r>
              <a:rPr lang="en-US" sz="12036">
                <a:solidFill>
                  <a:srgbClr val="000000"/>
                </a:solidFill>
                <a:latin typeface="Canva Sans Bold"/>
              </a:rPr>
              <a:t>Conclusion</a:t>
            </a:r>
          </a:p>
        </p:txBody>
      </p:sp>
      <p:sp>
        <p:nvSpPr>
          <p:cNvPr name="TextBox 3" id="3"/>
          <p:cNvSpPr txBox="true"/>
          <p:nvPr/>
        </p:nvSpPr>
        <p:spPr>
          <a:xfrm rot="0">
            <a:off x="350675" y="3006766"/>
            <a:ext cx="17586651" cy="4225842"/>
          </a:xfrm>
          <a:prstGeom prst="rect">
            <a:avLst/>
          </a:prstGeom>
        </p:spPr>
        <p:txBody>
          <a:bodyPr anchor="t" rtlCol="false" tIns="0" lIns="0" bIns="0" rIns="0">
            <a:spAutoFit/>
          </a:bodyPr>
          <a:lstStyle/>
          <a:p>
            <a:pPr marL="432502" indent="-216251" lvl="1">
              <a:lnSpc>
                <a:spcPts val="2804"/>
              </a:lnSpc>
              <a:buFont typeface="Arial"/>
              <a:buChar char="•"/>
            </a:pPr>
            <a:r>
              <a:rPr lang="en-US" sz="2003">
                <a:solidFill>
                  <a:srgbClr val="000000"/>
                </a:solidFill>
                <a:latin typeface="Canva Sans"/>
              </a:rPr>
              <a:t>GIS is a powerful tool for managing spatial data and answering spatial questions. It has many functions, including data and spatial asset management, analysis, programming, modeling, cartography, visualization, and geocoding.</a:t>
            </a:r>
          </a:p>
          <a:p>
            <a:pPr marL="432502" indent="-216251" lvl="1">
              <a:lnSpc>
                <a:spcPts val="2804"/>
              </a:lnSpc>
              <a:buFont typeface="Arial"/>
              <a:buChar char="•"/>
            </a:pPr>
            <a:r>
              <a:rPr lang="en-US" sz="2003">
                <a:solidFill>
                  <a:srgbClr val="000000"/>
                </a:solidFill>
                <a:latin typeface="Canva Sans"/>
              </a:rPr>
              <a:t>GIS data models are the ways in which geographic and spatial entities are represente</a:t>
            </a:r>
            <a:r>
              <a:rPr lang="en-US" sz="2003">
                <a:solidFill>
                  <a:srgbClr val="000000"/>
                </a:solidFill>
                <a:latin typeface="Canva Sans"/>
              </a:rPr>
              <a:t>d in digital formats. The two most common data models are vector data and raster data, and metadata is important for determining the usefulness and relevance of a dataset.</a:t>
            </a:r>
          </a:p>
          <a:p>
            <a:pPr marL="432502" indent="-216251" lvl="1">
              <a:lnSpc>
                <a:spcPts val="2804"/>
              </a:lnSpc>
              <a:buFont typeface="Arial"/>
              <a:buChar char="•"/>
            </a:pPr>
            <a:r>
              <a:rPr lang="en-US" sz="2003">
                <a:solidFill>
                  <a:srgbClr val="000000"/>
                </a:solidFill>
                <a:latin typeface="Canva Sans"/>
              </a:rPr>
              <a:t>Specific GIS technologies can be used for disaster management applications, including Esri, Google, and QGIS. Free and open-source datasets are also available for disaster management tasks.</a:t>
            </a:r>
          </a:p>
          <a:p>
            <a:pPr marL="432502" indent="-216251" lvl="1">
              <a:lnSpc>
                <a:spcPts val="2804"/>
              </a:lnSpc>
              <a:buFont typeface="Arial"/>
              <a:buChar char="•"/>
            </a:pPr>
            <a:r>
              <a:rPr lang="en-US" sz="2003">
                <a:solidFill>
                  <a:srgbClr val="000000"/>
                </a:solidFill>
                <a:latin typeface="Canva Sans"/>
              </a:rPr>
              <a:t>When deciding which technologies to use for disaster management, it is important to consider the specific needs and requirements of the task or application. Building a GIS technology stack using open-source GIS technology can be a cost-effective solution.</a:t>
            </a:r>
          </a:p>
          <a:p>
            <a:pPr marL="432502" indent="-216251" lvl="1">
              <a:lnSpc>
                <a:spcPts val="2804"/>
              </a:lnSpc>
              <a:buFont typeface="Arial"/>
              <a:buChar char="•"/>
            </a:pPr>
            <a:r>
              <a:rPr lang="en-US" sz="2003">
                <a:solidFill>
                  <a:srgbClr val="000000"/>
                </a:solidFill>
                <a:latin typeface="Canva Sans"/>
              </a:rPr>
              <a:t>In the next chapter, the relationship between disaster management and GIS will be discussed in more detail, including the role of GIS within disaster management policy at different scales within the United States and the international community's engagement in disaster risk reduction, response, and recovery.</a:t>
            </a:r>
          </a:p>
          <a:p>
            <a:pPr>
              <a:lnSpc>
                <a:spcPts val="280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sp>
        <p:nvSpPr>
          <p:cNvPr name="TextBox 4" id="4"/>
          <p:cNvSpPr txBox="true"/>
          <p:nvPr/>
        </p:nvSpPr>
        <p:spPr>
          <a:xfrm rot="0">
            <a:off x="1028700" y="2703194"/>
            <a:ext cx="13728480" cy="6555106"/>
          </a:xfrm>
          <a:prstGeom prst="rect">
            <a:avLst/>
          </a:prstGeom>
        </p:spPr>
        <p:txBody>
          <a:bodyPr anchor="t" rtlCol="false" tIns="0" lIns="0" bIns="0" rIns="0">
            <a:spAutoFit/>
          </a:bodyPr>
          <a:lstStyle/>
          <a:p>
            <a:pPr marL="690874" indent="-345437" lvl="1">
              <a:lnSpc>
                <a:spcPts val="4799"/>
              </a:lnSpc>
              <a:buFont typeface="Arial"/>
              <a:buChar char="•"/>
            </a:pPr>
            <a:r>
              <a:rPr lang="en-US" sz="3199">
                <a:solidFill>
                  <a:srgbClr val="066056"/>
                </a:solidFill>
                <a:latin typeface="Garet 1 Bold"/>
              </a:rPr>
              <a:t>Disaster management scenario</a:t>
            </a:r>
          </a:p>
          <a:p>
            <a:pPr marL="1381748" indent="-460583" lvl="2">
              <a:lnSpc>
                <a:spcPts val="4799"/>
              </a:lnSpc>
              <a:buFont typeface="Arial"/>
              <a:buChar char="⚬"/>
            </a:pPr>
            <a:r>
              <a:rPr lang="en-US" sz="3199">
                <a:solidFill>
                  <a:srgbClr val="066056"/>
                </a:solidFill>
                <a:latin typeface="Garet 1"/>
              </a:rPr>
              <a:t>London cholera outbreak, Dr john Snow (1854)</a:t>
            </a:r>
          </a:p>
          <a:p>
            <a:pPr marL="690874" indent="-345437" lvl="1">
              <a:lnSpc>
                <a:spcPts val="4799"/>
              </a:lnSpc>
              <a:buFont typeface="Arial"/>
              <a:buChar char="•"/>
            </a:pPr>
            <a:r>
              <a:rPr lang="en-US" sz="3199">
                <a:solidFill>
                  <a:srgbClr val="066056"/>
                </a:solidFill>
                <a:latin typeface="Garet 1 Bold"/>
              </a:rPr>
              <a:t>Creation of GIS term</a:t>
            </a:r>
          </a:p>
          <a:p>
            <a:pPr marL="1381748" indent="-460583" lvl="2">
              <a:lnSpc>
                <a:spcPts val="4799"/>
              </a:lnSpc>
              <a:buFont typeface="Arial"/>
              <a:buChar char="⚬"/>
            </a:pPr>
            <a:r>
              <a:rPr lang="en-US" sz="3199">
                <a:solidFill>
                  <a:srgbClr val="066056"/>
                </a:solidFill>
                <a:latin typeface="Garet 1"/>
              </a:rPr>
              <a:t>Dr. Roger Tomlinson (1933 -2014)</a:t>
            </a:r>
          </a:p>
          <a:p>
            <a:pPr marL="1381748" indent="-460583" lvl="2">
              <a:lnSpc>
                <a:spcPts val="4799"/>
              </a:lnSpc>
              <a:buFont typeface="Arial"/>
              <a:buChar char="⚬"/>
            </a:pPr>
            <a:r>
              <a:rPr lang="en-US" sz="3199">
                <a:solidFill>
                  <a:srgbClr val="066056"/>
                </a:solidFill>
                <a:latin typeface="Garet 1"/>
              </a:rPr>
              <a:t>Canadian Geographic Information System </a:t>
            </a:r>
          </a:p>
          <a:p>
            <a:pPr marL="690874" indent="-345437" lvl="1">
              <a:lnSpc>
                <a:spcPts val="4799"/>
              </a:lnSpc>
              <a:buFont typeface="Arial"/>
              <a:buChar char="•"/>
            </a:pPr>
            <a:r>
              <a:rPr lang="en-US" sz="3199">
                <a:solidFill>
                  <a:srgbClr val="066056"/>
                </a:solidFill>
                <a:latin typeface="Garet 1 Bold"/>
              </a:rPr>
              <a:t>Harvard Laboratory for Computer Graphics and Analysis</a:t>
            </a:r>
          </a:p>
          <a:p>
            <a:pPr marL="1381748" indent="-460583" lvl="2">
              <a:lnSpc>
                <a:spcPts val="4799"/>
              </a:lnSpc>
              <a:buFont typeface="Arial"/>
              <a:buChar char="⚬"/>
            </a:pPr>
            <a:r>
              <a:rPr lang="en-US" sz="3199">
                <a:solidFill>
                  <a:srgbClr val="066056"/>
                </a:solidFill>
                <a:latin typeface="Garet 1 Bold"/>
              </a:rPr>
              <a:t>ODYSSEY (1960 -1970)</a:t>
            </a:r>
          </a:p>
          <a:p>
            <a:pPr marL="2072622" indent="-518156" lvl="3">
              <a:lnSpc>
                <a:spcPts val="4799"/>
              </a:lnSpc>
              <a:buFont typeface="Arial"/>
              <a:buChar char="￭"/>
            </a:pPr>
            <a:r>
              <a:rPr lang="en-US" sz="3199">
                <a:solidFill>
                  <a:srgbClr val="066056"/>
                </a:solidFill>
                <a:latin typeface="Garet 1"/>
              </a:rPr>
              <a:t>Spatial analysis and computer cartography </a:t>
            </a:r>
          </a:p>
          <a:p>
            <a:pPr marL="2072622" indent="-518156" lvl="3">
              <a:lnSpc>
                <a:spcPts val="4799"/>
              </a:lnSpc>
              <a:buFont typeface="Arial"/>
              <a:buChar char="￭"/>
            </a:pPr>
            <a:r>
              <a:rPr lang="en-US" sz="3199">
                <a:solidFill>
                  <a:srgbClr val="066056"/>
                </a:solidFill>
                <a:latin typeface="Garet 1"/>
              </a:rPr>
              <a:t>graphics research and applications</a:t>
            </a:r>
          </a:p>
          <a:p>
            <a:pPr marL="690874" indent="-345437" lvl="1">
              <a:lnSpc>
                <a:spcPts val="4799"/>
              </a:lnSpc>
              <a:buFont typeface="Arial"/>
              <a:buChar char="•"/>
            </a:pPr>
            <a:r>
              <a:rPr lang="en-US" sz="3199">
                <a:solidFill>
                  <a:srgbClr val="066056"/>
                </a:solidFill>
                <a:latin typeface="Garet 1 Bold"/>
              </a:rPr>
              <a:t>Graphical User Interface (1990)</a:t>
            </a:r>
          </a:p>
          <a:p>
            <a:pPr algn="l" marL="690874" indent="-345437" lvl="1">
              <a:lnSpc>
                <a:spcPts val="4799"/>
              </a:lnSpc>
              <a:buFont typeface="Arial"/>
              <a:buChar char="•"/>
            </a:pPr>
            <a:r>
              <a:rPr lang="en-US" sz="3199">
                <a:solidFill>
                  <a:srgbClr val="066056"/>
                </a:solidFill>
                <a:latin typeface="Garet 1 Bold"/>
              </a:rPr>
              <a:t>Web-based and internet GIS (2000)</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702318" y="7825534"/>
            <a:ext cx="2085533" cy="2461466"/>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2688136" y="1659153"/>
            <a:ext cx="4138089" cy="3828120"/>
          </a:xfrm>
          <a:prstGeom prst="rect">
            <a:avLst/>
          </a:prstGeom>
        </p:spPr>
      </p:pic>
      <p:sp>
        <p:nvSpPr>
          <p:cNvPr name="TextBox 7" id="7"/>
          <p:cNvSpPr txBox="true"/>
          <p:nvPr/>
        </p:nvSpPr>
        <p:spPr>
          <a:xfrm rot="0">
            <a:off x="1028700" y="901916"/>
            <a:ext cx="12759152"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HISTORY OF GIS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991364" y="0"/>
            <a:ext cx="13203343" cy="518531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pic>
        <p:nvPicPr>
          <p:cNvPr name="Picture 4" id="4"/>
          <p:cNvPicPr>
            <a:picLocks noChangeAspect="true"/>
          </p:cNvPicPr>
          <p:nvPr/>
        </p:nvPicPr>
        <p:blipFill>
          <a:blip r:embed="rId2"/>
          <a:srcRect l="0" t="0" r="0" b="0"/>
          <a:stretch>
            <a:fillRect/>
          </a:stretch>
        </p:blipFill>
        <p:spPr>
          <a:xfrm flipH="false" flipV="false" rot="0">
            <a:off x="10816134" y="1747395"/>
            <a:ext cx="5943435" cy="8539605"/>
          </a:xfrm>
          <a:prstGeom prst="rect">
            <a:avLst/>
          </a:prstGeom>
        </p:spPr>
      </p:pic>
      <p:sp>
        <p:nvSpPr>
          <p:cNvPr name="TextBox 5" id="5"/>
          <p:cNvSpPr txBox="true"/>
          <p:nvPr/>
        </p:nvSpPr>
        <p:spPr>
          <a:xfrm rot="0">
            <a:off x="1028700" y="4608568"/>
            <a:ext cx="9168266" cy="2033962"/>
          </a:xfrm>
          <a:prstGeom prst="rect">
            <a:avLst/>
          </a:prstGeom>
        </p:spPr>
        <p:txBody>
          <a:bodyPr anchor="t" rtlCol="false" tIns="0" lIns="0" bIns="0" rIns="0">
            <a:spAutoFit/>
          </a:bodyPr>
          <a:lstStyle/>
          <a:p>
            <a:pPr algn="l" marL="780516" indent="-390258" lvl="1">
              <a:lnSpc>
                <a:spcPts val="5422"/>
              </a:lnSpc>
              <a:buFont typeface="Arial"/>
              <a:buChar char="•"/>
            </a:pPr>
            <a:r>
              <a:rPr lang="en-US" sz="3615">
                <a:solidFill>
                  <a:srgbClr val="066056"/>
                </a:solidFill>
                <a:latin typeface="Garet 1 Bold"/>
              </a:rPr>
              <a:t>GIS datasets from Manhattan, New York, USA during Hurricane Sandy (2012)</a:t>
            </a:r>
          </a:p>
        </p:txBody>
      </p:sp>
      <p:sp>
        <p:nvSpPr>
          <p:cNvPr name="TextBox 6" id="6"/>
          <p:cNvSpPr txBox="true"/>
          <p:nvPr/>
        </p:nvSpPr>
        <p:spPr>
          <a:xfrm rot="0">
            <a:off x="1028700" y="901916"/>
            <a:ext cx="12759152"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MAP LAYERS</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sp>
        <p:nvSpPr>
          <p:cNvPr name="TextBox 4" id="4"/>
          <p:cNvSpPr txBox="true"/>
          <p:nvPr/>
        </p:nvSpPr>
        <p:spPr>
          <a:xfrm rot="0">
            <a:off x="576347" y="2583364"/>
            <a:ext cx="14897202" cy="7415731"/>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66056"/>
                </a:solidFill>
                <a:latin typeface="Garet 1 Bold"/>
              </a:rPr>
              <a:t>Maintains numerous geospatial and locational standards</a:t>
            </a:r>
          </a:p>
          <a:p>
            <a:pPr marL="1883246" indent="-627749" lvl="2">
              <a:lnSpc>
                <a:spcPts val="6542"/>
              </a:lnSpc>
              <a:buFont typeface="Arial"/>
              <a:buChar char="⚬"/>
            </a:pPr>
            <a:r>
              <a:rPr lang="en-US" sz="4361">
                <a:solidFill>
                  <a:srgbClr val="066056"/>
                </a:solidFill>
                <a:latin typeface="Garet 1 Bold"/>
              </a:rPr>
              <a:t>Web Map Services (WMS) Standard</a:t>
            </a:r>
          </a:p>
          <a:p>
            <a:pPr marL="2824869" indent="-706217" lvl="3">
              <a:lnSpc>
                <a:spcPts val="6542"/>
              </a:lnSpc>
              <a:buFont typeface="Arial"/>
              <a:buChar char="￭"/>
            </a:pPr>
            <a:r>
              <a:rPr lang="en-US" sz="4361">
                <a:solidFill>
                  <a:srgbClr val="066056"/>
                </a:solidFill>
                <a:latin typeface="Garet 1"/>
              </a:rPr>
              <a:t>share georegistered images using HTTP protocol</a:t>
            </a:r>
          </a:p>
          <a:p>
            <a:pPr marL="1883246" indent="-627749" lvl="2">
              <a:lnSpc>
                <a:spcPts val="6542"/>
              </a:lnSpc>
              <a:buFont typeface="Arial"/>
              <a:buChar char="⚬"/>
            </a:pPr>
            <a:r>
              <a:rPr lang="en-US" sz="4361">
                <a:solidFill>
                  <a:srgbClr val="066056"/>
                </a:solidFill>
                <a:latin typeface="Garet 1 Bold"/>
              </a:rPr>
              <a:t>Geographic Markup Language (GML) Standard</a:t>
            </a:r>
          </a:p>
          <a:p>
            <a:pPr marL="2824869" indent="-706217" lvl="3">
              <a:lnSpc>
                <a:spcPts val="6542"/>
              </a:lnSpc>
              <a:buFont typeface="Arial"/>
              <a:buChar char="￭"/>
            </a:pPr>
            <a:r>
              <a:rPr lang="en-US" sz="4361">
                <a:solidFill>
                  <a:srgbClr val="066056"/>
                </a:solidFill>
                <a:latin typeface="Garet 1"/>
              </a:rPr>
              <a:t>XML based grammar</a:t>
            </a:r>
          </a:p>
          <a:p>
            <a:pPr algn="l" marL="2824869" indent="-706217" lvl="3">
              <a:lnSpc>
                <a:spcPts val="6542"/>
              </a:lnSpc>
              <a:buFont typeface="Arial"/>
              <a:buChar char="￭"/>
            </a:pPr>
            <a:r>
              <a:rPr lang="en-US" sz="4361">
                <a:solidFill>
                  <a:srgbClr val="066056"/>
                </a:solidFill>
                <a:latin typeface="Garet 1"/>
              </a:rPr>
              <a:t>streaming geographic data services</a:t>
            </a:r>
          </a:p>
        </p:txBody>
      </p:sp>
      <p:sp>
        <p:nvSpPr>
          <p:cNvPr name="TextBox 5" id="5"/>
          <p:cNvSpPr txBox="true"/>
          <p:nvPr/>
        </p:nvSpPr>
        <p:spPr>
          <a:xfrm rot="0">
            <a:off x="1028700" y="901916"/>
            <a:ext cx="12759152" cy="3028950"/>
          </a:xfrm>
          <a:prstGeom prst="rect">
            <a:avLst/>
          </a:prstGeom>
        </p:spPr>
        <p:txBody>
          <a:bodyPr anchor="t" rtlCol="false" tIns="0" lIns="0" bIns="0" rIns="0">
            <a:spAutoFit/>
          </a:bodyPr>
          <a:lstStyle/>
          <a:p>
            <a:pPr>
              <a:lnSpc>
                <a:spcPts val="11999"/>
              </a:lnSpc>
            </a:pPr>
            <a:r>
              <a:rPr lang="en-US" sz="9999" spc="-99">
                <a:solidFill>
                  <a:srgbClr val="066056"/>
                </a:solidFill>
                <a:latin typeface="Garet 1 Bold"/>
              </a:rPr>
              <a:t>OGC STANDARDS</a:t>
            </a:r>
          </a:p>
          <a:p>
            <a:pPr marL="0" indent="0" lvl="0">
              <a:lnSpc>
                <a:spcPts val="119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pic>
        <p:nvPicPr>
          <p:cNvPr name="Picture 4" id="4"/>
          <p:cNvPicPr>
            <a:picLocks noChangeAspect="true"/>
          </p:cNvPicPr>
          <p:nvPr/>
        </p:nvPicPr>
        <p:blipFill>
          <a:blip r:embed="rId2"/>
          <a:srcRect l="0" t="0" r="0" b="0"/>
          <a:stretch>
            <a:fillRect/>
          </a:stretch>
        </p:blipFill>
        <p:spPr>
          <a:xfrm flipH="false" flipV="false" rot="0">
            <a:off x="4287067" y="4615664"/>
            <a:ext cx="8642035" cy="5671336"/>
          </a:xfrm>
          <a:prstGeom prst="rect">
            <a:avLst/>
          </a:prstGeom>
        </p:spPr>
      </p:pic>
      <p:sp>
        <p:nvSpPr>
          <p:cNvPr name="TextBox 5" id="5"/>
          <p:cNvSpPr txBox="true"/>
          <p:nvPr/>
        </p:nvSpPr>
        <p:spPr>
          <a:xfrm rot="0">
            <a:off x="317171" y="2818253"/>
            <a:ext cx="14897202" cy="1615006"/>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66056"/>
                </a:solidFill>
                <a:latin typeface="Garet 1 Bold"/>
              </a:rPr>
              <a:t>Data and Spatial Asset Management</a:t>
            </a:r>
          </a:p>
          <a:p>
            <a:pPr algn="l" marL="2824869" indent="-706217" lvl="3">
              <a:lnSpc>
                <a:spcPts val="6542"/>
              </a:lnSpc>
              <a:buFont typeface="Arial"/>
              <a:buChar char="￭"/>
            </a:pPr>
            <a:r>
              <a:rPr lang="en-US" sz="4361">
                <a:solidFill>
                  <a:srgbClr val="066056"/>
                </a:solidFill>
                <a:latin typeface="Garet 1"/>
              </a:rPr>
              <a:t>create spatially referenced data</a:t>
            </a:r>
          </a:p>
        </p:txBody>
      </p:sp>
      <p:sp>
        <p:nvSpPr>
          <p:cNvPr name="TextBox 6" id="6"/>
          <p:cNvSpPr txBox="true"/>
          <p:nvPr/>
        </p:nvSpPr>
        <p:spPr>
          <a:xfrm rot="0">
            <a:off x="317171" y="500062"/>
            <a:ext cx="16086235"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USES OF GIS SOFTWARE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320755" y="3883373"/>
            <a:ext cx="4951181" cy="4915173"/>
          </a:xfrm>
          <a:prstGeom prst="rect">
            <a:avLst/>
          </a:prstGeom>
        </p:spPr>
      </p:pic>
      <p:sp>
        <p:nvSpPr>
          <p:cNvPr name="TextBox 5" id="5"/>
          <p:cNvSpPr txBox="true"/>
          <p:nvPr/>
        </p:nvSpPr>
        <p:spPr>
          <a:xfrm rot="0">
            <a:off x="290799" y="2671244"/>
            <a:ext cx="14897202" cy="6587056"/>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66056"/>
                </a:solidFill>
                <a:latin typeface="Garet 1 Bold"/>
              </a:rPr>
              <a:t>Data repositories for GIS</a:t>
            </a:r>
          </a:p>
          <a:p>
            <a:pPr marL="1883246" indent="-627749" lvl="2">
              <a:lnSpc>
                <a:spcPts val="6542"/>
              </a:lnSpc>
              <a:buFont typeface="Arial"/>
              <a:buChar char="⚬"/>
            </a:pPr>
            <a:r>
              <a:rPr lang="en-US" sz="4361">
                <a:solidFill>
                  <a:srgbClr val="066056"/>
                </a:solidFill>
                <a:latin typeface="Garet 1 Bold"/>
              </a:rPr>
              <a:t>Vector</a:t>
            </a:r>
          </a:p>
          <a:p>
            <a:pPr marL="2824869" indent="-706217" lvl="3">
              <a:lnSpc>
                <a:spcPts val="6542"/>
              </a:lnSpc>
              <a:buFont typeface="Arial"/>
              <a:buChar char="￭"/>
            </a:pPr>
            <a:r>
              <a:rPr lang="en-US" sz="4361">
                <a:solidFill>
                  <a:srgbClr val="066056"/>
                </a:solidFill>
                <a:latin typeface="Garet 1"/>
              </a:rPr>
              <a:t>CSV</a:t>
            </a:r>
          </a:p>
          <a:p>
            <a:pPr marL="2824869" indent="-706217" lvl="3">
              <a:lnSpc>
                <a:spcPts val="6542"/>
              </a:lnSpc>
              <a:buFont typeface="Arial"/>
              <a:buChar char="￭"/>
            </a:pPr>
            <a:r>
              <a:rPr lang="en-US" sz="4361">
                <a:solidFill>
                  <a:srgbClr val="066056"/>
                </a:solidFill>
                <a:latin typeface="Garet 1"/>
              </a:rPr>
              <a:t>Shapefile, Esri</a:t>
            </a:r>
          </a:p>
          <a:p>
            <a:pPr marL="2824869" indent="-706217" lvl="3">
              <a:lnSpc>
                <a:spcPts val="6542"/>
              </a:lnSpc>
              <a:buFont typeface="Arial"/>
              <a:buChar char="￭"/>
            </a:pPr>
            <a:r>
              <a:rPr lang="en-US" sz="4361">
                <a:solidFill>
                  <a:srgbClr val="066056"/>
                </a:solidFill>
                <a:latin typeface="Garet 1"/>
              </a:rPr>
              <a:t>KML, Google</a:t>
            </a:r>
          </a:p>
          <a:p>
            <a:pPr marL="1883246" indent="-627749" lvl="2">
              <a:lnSpc>
                <a:spcPts val="6542"/>
              </a:lnSpc>
              <a:buFont typeface="Arial"/>
              <a:buChar char="⚬"/>
            </a:pPr>
            <a:r>
              <a:rPr lang="en-US" sz="4361">
                <a:solidFill>
                  <a:srgbClr val="066056"/>
                </a:solidFill>
                <a:latin typeface="Garet 1 Bold"/>
              </a:rPr>
              <a:t>Raster </a:t>
            </a:r>
          </a:p>
          <a:p>
            <a:pPr marL="2824869" indent="-706217" lvl="3">
              <a:lnSpc>
                <a:spcPts val="6542"/>
              </a:lnSpc>
              <a:buFont typeface="Arial"/>
              <a:buChar char="￭"/>
            </a:pPr>
            <a:r>
              <a:rPr lang="en-US" sz="4361">
                <a:solidFill>
                  <a:srgbClr val="066056"/>
                </a:solidFill>
                <a:latin typeface="Garet 1"/>
              </a:rPr>
              <a:t>tiff</a:t>
            </a:r>
          </a:p>
          <a:p>
            <a:pPr algn="l" marL="2824869" indent="-706217" lvl="3">
              <a:lnSpc>
                <a:spcPts val="6542"/>
              </a:lnSpc>
              <a:buFont typeface="Arial"/>
              <a:buChar char="￭"/>
            </a:pPr>
            <a:r>
              <a:rPr lang="en-US" sz="4361">
                <a:solidFill>
                  <a:srgbClr val="066056"/>
                </a:solidFill>
                <a:latin typeface="Garet 1"/>
              </a:rPr>
              <a:t>geotiff</a:t>
            </a:r>
          </a:p>
        </p:txBody>
      </p:sp>
      <p:sp>
        <p:nvSpPr>
          <p:cNvPr name="TextBox 6" id="6"/>
          <p:cNvSpPr txBox="true"/>
          <p:nvPr/>
        </p:nvSpPr>
        <p:spPr>
          <a:xfrm rot="0">
            <a:off x="0" y="500062"/>
            <a:ext cx="16086235"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 USES OF GIS SOFTWARE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sp>
        <p:nvSpPr>
          <p:cNvPr name="TextBox 4" id="4"/>
          <p:cNvSpPr txBox="true"/>
          <p:nvPr/>
        </p:nvSpPr>
        <p:spPr>
          <a:xfrm rot="0">
            <a:off x="272562" y="2126912"/>
            <a:ext cx="14897202" cy="5758381"/>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66056"/>
                </a:solidFill>
                <a:latin typeface="Garet 1 Bold"/>
              </a:rPr>
              <a:t>Vector</a:t>
            </a:r>
          </a:p>
          <a:p>
            <a:pPr marL="1883246" indent="-627749" lvl="2">
              <a:lnSpc>
                <a:spcPts val="6542"/>
              </a:lnSpc>
              <a:buFont typeface="Arial"/>
              <a:buChar char="⚬"/>
            </a:pPr>
            <a:r>
              <a:rPr lang="en-US" sz="4361">
                <a:solidFill>
                  <a:srgbClr val="066056"/>
                </a:solidFill>
                <a:latin typeface="Garet 1"/>
              </a:rPr>
              <a:t>CSV</a:t>
            </a:r>
          </a:p>
          <a:p>
            <a:pPr>
              <a:lnSpc>
                <a:spcPts val="6542"/>
              </a:lnSpc>
            </a:pPr>
          </a:p>
          <a:p>
            <a:pPr marL="1883246" indent="-627749" lvl="2">
              <a:lnSpc>
                <a:spcPts val="6542"/>
              </a:lnSpc>
              <a:buFont typeface="Arial"/>
              <a:buChar char="⚬"/>
            </a:pPr>
            <a:r>
              <a:rPr lang="en-US" sz="4361">
                <a:solidFill>
                  <a:srgbClr val="066056"/>
                </a:solidFill>
                <a:latin typeface="Garet 1"/>
              </a:rPr>
              <a:t>Shapefile, Esri</a:t>
            </a:r>
          </a:p>
          <a:p>
            <a:pPr>
              <a:lnSpc>
                <a:spcPts val="6542"/>
              </a:lnSpc>
            </a:pPr>
          </a:p>
          <a:p>
            <a:pPr>
              <a:lnSpc>
                <a:spcPts val="6542"/>
              </a:lnSpc>
            </a:pPr>
          </a:p>
          <a:p>
            <a:pPr algn="l" marL="1883246" indent="-627749" lvl="2">
              <a:lnSpc>
                <a:spcPts val="6542"/>
              </a:lnSpc>
              <a:buFont typeface="Arial"/>
              <a:buChar char="⚬"/>
            </a:pPr>
            <a:r>
              <a:rPr lang="en-US" sz="4361">
                <a:solidFill>
                  <a:srgbClr val="066056"/>
                </a:solidFill>
                <a:latin typeface="Garet 1"/>
              </a:rPr>
              <a:t>Keyhole Markup Language (KML), Google</a:t>
            </a:r>
          </a:p>
        </p:txBody>
      </p:sp>
      <p:pic>
        <p:nvPicPr>
          <p:cNvPr name="Picture 5" id="5"/>
          <p:cNvPicPr>
            <a:picLocks noChangeAspect="true"/>
          </p:cNvPicPr>
          <p:nvPr/>
        </p:nvPicPr>
        <p:blipFill>
          <a:blip r:embed="rId2"/>
          <a:srcRect l="27481" t="29862" r="0" b="8532"/>
          <a:stretch>
            <a:fillRect/>
          </a:stretch>
        </p:blipFill>
        <p:spPr>
          <a:xfrm flipH="false" flipV="false" rot="0">
            <a:off x="6298326" y="2250737"/>
            <a:ext cx="2845674" cy="1866397"/>
          </a:xfrm>
          <a:prstGeom prst="rect">
            <a:avLst/>
          </a:prstGeom>
        </p:spPr>
      </p:pic>
      <p:pic>
        <p:nvPicPr>
          <p:cNvPr name="Picture 6" id="6"/>
          <p:cNvPicPr>
            <a:picLocks noChangeAspect="true"/>
          </p:cNvPicPr>
          <p:nvPr/>
        </p:nvPicPr>
        <p:blipFill>
          <a:blip r:embed="rId3"/>
          <a:srcRect l="0" t="0" r="0" b="36371"/>
          <a:stretch>
            <a:fillRect/>
          </a:stretch>
        </p:blipFill>
        <p:spPr>
          <a:xfrm flipH="false" flipV="false" rot="0">
            <a:off x="9144000" y="2250737"/>
            <a:ext cx="3837590" cy="1921888"/>
          </a:xfrm>
          <a:prstGeom prst="rect">
            <a:avLst/>
          </a:prstGeom>
        </p:spPr>
      </p:pic>
      <p:pic>
        <p:nvPicPr>
          <p:cNvPr name="Picture 7" id="7"/>
          <p:cNvPicPr>
            <a:picLocks noChangeAspect="true"/>
          </p:cNvPicPr>
          <p:nvPr/>
        </p:nvPicPr>
        <p:blipFill>
          <a:blip r:embed="rId4"/>
          <a:srcRect l="0" t="15146" r="0" b="27452"/>
          <a:stretch>
            <a:fillRect/>
          </a:stretch>
        </p:blipFill>
        <p:spPr>
          <a:xfrm flipH="false" flipV="false" rot="0">
            <a:off x="6298326" y="5236760"/>
            <a:ext cx="4133430" cy="1959218"/>
          </a:xfrm>
          <a:prstGeom prst="rect">
            <a:avLst/>
          </a:prstGeom>
        </p:spPr>
      </p:pic>
      <p:pic>
        <p:nvPicPr>
          <p:cNvPr name="Picture 8" id="8"/>
          <p:cNvPicPr>
            <a:picLocks noChangeAspect="true"/>
          </p:cNvPicPr>
          <p:nvPr/>
        </p:nvPicPr>
        <p:blipFill>
          <a:blip r:embed="rId5"/>
          <a:srcRect l="0" t="15884" r="0" b="27213"/>
          <a:stretch>
            <a:fillRect/>
          </a:stretch>
        </p:blipFill>
        <p:spPr>
          <a:xfrm flipH="false" flipV="false" rot="0">
            <a:off x="10431756" y="5236760"/>
            <a:ext cx="2574464" cy="1959218"/>
          </a:xfrm>
          <a:prstGeom prst="rect">
            <a:avLst/>
          </a:prstGeom>
        </p:spPr>
      </p:pic>
      <p:pic>
        <p:nvPicPr>
          <p:cNvPr name="Picture 9" id="9"/>
          <p:cNvPicPr>
            <a:picLocks noChangeAspect="true"/>
          </p:cNvPicPr>
          <p:nvPr/>
        </p:nvPicPr>
        <p:blipFill>
          <a:blip r:embed="rId6"/>
          <a:srcRect l="0" t="7632" r="0" b="7632"/>
          <a:stretch>
            <a:fillRect/>
          </a:stretch>
        </p:blipFill>
        <p:spPr>
          <a:xfrm flipH="false" flipV="false" rot="0">
            <a:off x="6273697" y="8123418"/>
            <a:ext cx="6707893" cy="1996373"/>
          </a:xfrm>
          <a:prstGeom prst="rect">
            <a:avLst/>
          </a:prstGeom>
        </p:spPr>
      </p:pic>
      <p:sp>
        <p:nvSpPr>
          <p:cNvPr name="TextBox 10" id="10"/>
          <p:cNvSpPr txBox="true"/>
          <p:nvPr/>
        </p:nvSpPr>
        <p:spPr>
          <a:xfrm rot="0">
            <a:off x="272562" y="500062"/>
            <a:ext cx="16086235"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USES OF GIS SOFTWARE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C5E09E"/>
        </a:solidFill>
      </p:bgPr>
    </p:bg>
    <p:spTree>
      <p:nvGrpSpPr>
        <p:cNvPr id="1" name=""/>
        <p:cNvGrpSpPr/>
        <p:nvPr/>
      </p:nvGrpSpPr>
      <p:grpSpPr>
        <a:xfrm>
          <a:off x="0" y="0"/>
          <a:ext cx="0" cy="0"/>
          <a:chOff x="0" y="0"/>
          <a:chExt cx="0" cy="0"/>
        </a:xfrm>
      </p:grpSpPr>
      <p:sp>
        <p:nvSpPr>
          <p:cNvPr name="AutoShape 2" id="2"/>
          <p:cNvSpPr/>
          <p:nvPr/>
        </p:nvSpPr>
        <p:spPr>
          <a:xfrm rot="0">
            <a:off x="15925902" y="-394668"/>
            <a:ext cx="2692067" cy="11076336"/>
          </a:xfrm>
          <a:prstGeom prst="rect">
            <a:avLst/>
          </a:prstGeom>
          <a:solidFill>
            <a:srgbClr val="33A67B"/>
          </a:solidFill>
        </p:spPr>
      </p:sp>
      <p:sp>
        <p:nvSpPr>
          <p:cNvPr name="AutoShape 3" id="3"/>
          <p:cNvSpPr/>
          <p:nvPr/>
        </p:nvSpPr>
        <p:spPr>
          <a:xfrm rot="0">
            <a:off x="16459302" y="1028700"/>
            <a:ext cx="1311266" cy="0"/>
          </a:xfrm>
          <a:prstGeom prst="line">
            <a:avLst/>
          </a:prstGeom>
          <a:ln cap="rnd" w="228600">
            <a:solidFill>
              <a:srgbClr val="C5E09E"/>
            </a:solidFill>
            <a:prstDash val="solid"/>
            <a:headEnd type="none" len="sm" w="sm"/>
            <a:tailEnd type="arrow" len="sm" w="med"/>
          </a:ln>
        </p:spPr>
      </p:sp>
      <p:sp>
        <p:nvSpPr>
          <p:cNvPr name="TextBox 4" id="4"/>
          <p:cNvSpPr txBox="true"/>
          <p:nvPr/>
        </p:nvSpPr>
        <p:spPr>
          <a:xfrm rot="0">
            <a:off x="594517" y="3165399"/>
            <a:ext cx="14897202" cy="4929706"/>
          </a:xfrm>
          <a:prstGeom prst="rect">
            <a:avLst/>
          </a:prstGeom>
        </p:spPr>
        <p:txBody>
          <a:bodyPr anchor="t" rtlCol="false" tIns="0" lIns="0" bIns="0" rIns="0">
            <a:spAutoFit/>
          </a:bodyPr>
          <a:lstStyle/>
          <a:p>
            <a:pPr marL="941623" indent="-470812" lvl="1">
              <a:lnSpc>
                <a:spcPts val="6542"/>
              </a:lnSpc>
              <a:buFont typeface="Arial"/>
              <a:buChar char="•"/>
            </a:pPr>
            <a:r>
              <a:rPr lang="en-US" sz="4361">
                <a:solidFill>
                  <a:srgbClr val="066056"/>
                </a:solidFill>
                <a:latin typeface="Garet 1 Bold"/>
              </a:rPr>
              <a:t>Analysis </a:t>
            </a:r>
          </a:p>
          <a:p>
            <a:pPr marL="1883246" indent="-627749" lvl="2">
              <a:lnSpc>
                <a:spcPts val="6542"/>
              </a:lnSpc>
              <a:buFont typeface="Arial"/>
              <a:buChar char="⚬"/>
            </a:pPr>
            <a:r>
              <a:rPr lang="en-US" sz="4361">
                <a:solidFill>
                  <a:srgbClr val="066056"/>
                </a:solidFill>
                <a:latin typeface="Garet 1"/>
              </a:rPr>
              <a:t>I</a:t>
            </a:r>
            <a:r>
              <a:rPr lang="en-US" sz="4361">
                <a:solidFill>
                  <a:srgbClr val="066056"/>
                </a:solidFill>
                <a:latin typeface="Garet 1"/>
              </a:rPr>
              <a:t>nvestigate geographically oriented questions or problems.</a:t>
            </a:r>
          </a:p>
          <a:p>
            <a:pPr marL="941623" indent="-470812" lvl="1">
              <a:lnSpc>
                <a:spcPts val="6542"/>
              </a:lnSpc>
              <a:buFont typeface="Arial"/>
              <a:buChar char="•"/>
            </a:pPr>
            <a:r>
              <a:rPr lang="en-US" sz="4361">
                <a:solidFill>
                  <a:srgbClr val="066056"/>
                </a:solidFill>
                <a:latin typeface="Garet 1 Bold"/>
              </a:rPr>
              <a:t>GIS Programming</a:t>
            </a:r>
          </a:p>
          <a:p>
            <a:pPr marL="1883246" indent="-627749" lvl="2">
              <a:lnSpc>
                <a:spcPts val="6542"/>
              </a:lnSpc>
              <a:buFont typeface="Arial"/>
              <a:buChar char="⚬"/>
            </a:pPr>
            <a:r>
              <a:rPr lang="en-US" sz="4361">
                <a:solidFill>
                  <a:srgbClr val="066056"/>
                </a:solidFill>
                <a:latin typeface="Garet 1"/>
              </a:rPr>
              <a:t>Batch data processing </a:t>
            </a:r>
          </a:p>
          <a:p>
            <a:pPr algn="l" marL="1883246" indent="-627749" lvl="2">
              <a:lnSpc>
                <a:spcPts val="6542"/>
              </a:lnSpc>
              <a:buFont typeface="Arial"/>
              <a:buChar char="⚬"/>
            </a:pPr>
            <a:r>
              <a:rPr lang="en-US" sz="4361">
                <a:solidFill>
                  <a:srgbClr val="066056"/>
                </a:solidFill>
                <a:latin typeface="Garet 1"/>
              </a:rPr>
              <a:t>New tools development</a:t>
            </a:r>
          </a:p>
        </p:txBody>
      </p:sp>
      <p:sp>
        <p:nvSpPr>
          <p:cNvPr name="TextBox 5" id="5"/>
          <p:cNvSpPr txBox="true"/>
          <p:nvPr/>
        </p:nvSpPr>
        <p:spPr>
          <a:xfrm rot="0">
            <a:off x="354017" y="500062"/>
            <a:ext cx="16086235" cy="1514475"/>
          </a:xfrm>
          <a:prstGeom prst="rect">
            <a:avLst/>
          </a:prstGeom>
        </p:spPr>
        <p:txBody>
          <a:bodyPr anchor="t" rtlCol="false" tIns="0" lIns="0" bIns="0" rIns="0">
            <a:spAutoFit/>
          </a:bodyPr>
          <a:lstStyle/>
          <a:p>
            <a:pPr marL="0" indent="0" lvl="0">
              <a:lnSpc>
                <a:spcPts val="11999"/>
              </a:lnSpc>
            </a:pPr>
            <a:r>
              <a:rPr lang="en-US" sz="9999" spc="-99">
                <a:solidFill>
                  <a:srgbClr val="066056"/>
                </a:solidFill>
                <a:latin typeface="Garet 1 Bold"/>
              </a:rPr>
              <a:t>USES OF GIS SOFTWARE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DAFdTLMhx6c</dc:identifier>
  <dcterms:modified xsi:type="dcterms:W3CDTF">2011-08-01T06:04:30Z</dcterms:modified>
  <cp:revision>1</cp:revision>
  <dc:title>Visual presentation</dc:title>
</cp:coreProperties>
</file>